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8" r:id="rId2"/>
    <p:sldId id="275" r:id="rId3"/>
    <p:sldId id="276" r:id="rId4"/>
    <p:sldId id="425" r:id="rId5"/>
    <p:sldId id="264" r:id="rId6"/>
    <p:sldId id="306" r:id="rId7"/>
    <p:sldId id="284" r:id="rId8"/>
    <p:sldId id="268" r:id="rId9"/>
    <p:sldId id="285" r:id="rId10"/>
    <p:sldId id="307" r:id="rId11"/>
    <p:sldId id="427" r:id="rId12"/>
    <p:sldId id="426" r:id="rId13"/>
    <p:sldId id="297" r:id="rId14"/>
    <p:sldId id="289" r:id="rId15"/>
    <p:sldId id="291" r:id="rId16"/>
    <p:sldId id="293" r:id="rId17"/>
    <p:sldId id="294" r:id="rId18"/>
    <p:sldId id="428" r:id="rId19"/>
    <p:sldId id="429" r:id="rId20"/>
    <p:sldId id="430" r:id="rId21"/>
    <p:sldId id="431" r:id="rId22"/>
    <p:sldId id="432" r:id="rId23"/>
    <p:sldId id="433" r:id="rId24"/>
    <p:sldId id="434" r:id="rId25"/>
    <p:sldId id="435" r:id="rId26"/>
    <p:sldId id="436" r:id="rId27"/>
    <p:sldId id="364" r:id="rId28"/>
    <p:sldId id="368" r:id="rId29"/>
    <p:sldId id="372" r:id="rId30"/>
    <p:sldId id="373" r:id="rId31"/>
    <p:sldId id="374" r:id="rId32"/>
    <p:sldId id="313" r:id="rId33"/>
    <p:sldId id="375" r:id="rId34"/>
    <p:sldId id="367" r:id="rId35"/>
    <p:sldId id="363"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780DA-56E5-1DF4-48F8-91C76D26FFBE}" v="35" dt="2025-11-14T19:01:08.094"/>
    <p1510:client id="{F00E6C9B-9656-29C0-CA12-1CB35B1FCFFC}" v="293" dt="2025-11-14T16:26:47.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4626"/>
  </p:normalViewPr>
  <p:slideViewPr>
    <p:cSldViewPr snapToGrid="0" snapToObjects="1">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D43F4-E375-AC4B-93FC-B717B9678ACC}"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F1A5F-24C3-C948-B849-66259A8FDC1B}" type="slidenum">
              <a:rPr lang="en-US" smtClean="0"/>
              <a:t>‹#›</a:t>
            </a:fld>
            <a:endParaRPr lang="en-US"/>
          </a:p>
        </p:txBody>
      </p:sp>
    </p:spTree>
    <p:extLst>
      <p:ext uri="{BB962C8B-B14F-4D97-AF65-F5344CB8AC3E}">
        <p14:creationId xmlns:p14="http://schemas.microsoft.com/office/powerpoint/2010/main" val="129199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F1A5F-24C3-C948-B849-66259A8FDC1B}" type="slidenum">
              <a:rPr lang="en-US" smtClean="0"/>
              <a:t>17</a:t>
            </a:fld>
            <a:endParaRPr lang="en-US"/>
          </a:p>
        </p:txBody>
      </p:sp>
    </p:spTree>
    <p:extLst>
      <p:ext uri="{BB962C8B-B14F-4D97-AF65-F5344CB8AC3E}">
        <p14:creationId xmlns:p14="http://schemas.microsoft.com/office/powerpoint/2010/main" val="44388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F1A5F-24C3-C948-B849-66259A8FDC1B}" type="slidenum">
              <a:rPr lang="en-US" smtClean="0"/>
              <a:t>29</a:t>
            </a:fld>
            <a:endParaRPr lang="en-US"/>
          </a:p>
        </p:txBody>
      </p:sp>
    </p:spTree>
    <p:extLst>
      <p:ext uri="{BB962C8B-B14F-4D97-AF65-F5344CB8AC3E}">
        <p14:creationId xmlns:p14="http://schemas.microsoft.com/office/powerpoint/2010/main" val="179278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FWS is a government allotment to work on campus up to the amount on their award letter</a:t>
            </a:r>
          </a:p>
          <a:p>
            <a:pPr marL="171450" indent="-171450">
              <a:buFont typeface="Arial" panose="020B0604020202020204" pitchFamily="34" charset="0"/>
              <a:buChar char="•"/>
            </a:pPr>
            <a:r>
              <a:rPr lang="en-US" dirty="0"/>
              <a:t>All jobs pay $15 an hour or more</a:t>
            </a:r>
          </a:p>
          <a:p>
            <a:pPr marL="171450" indent="-171450">
              <a:buFont typeface="Arial" panose="020B0604020202020204" pitchFamily="34" charset="0"/>
              <a:buChar char="•"/>
            </a:pPr>
            <a:r>
              <a:rPr lang="en-US" dirty="0"/>
              <a:t>These are typically assistant-type roles (answering phones, emails, </a:t>
            </a:r>
            <a:r>
              <a:rPr lang="en-US" dirty="0" err="1"/>
              <a:t>etc</a:t>
            </a:r>
            <a:r>
              <a:rPr lang="en-US" dirty="0"/>
              <a:t>)</a:t>
            </a:r>
          </a:p>
          <a:p>
            <a:pPr marL="628650" lvl="1" indent="-171450">
              <a:buFont typeface="Arial" panose="020B0604020202020204" pitchFamily="34" charset="0"/>
              <a:buChar char="•"/>
            </a:pPr>
            <a:r>
              <a:rPr lang="en-US" dirty="0"/>
              <a:t>I always mention during down-time they can typically get their HW done</a:t>
            </a:r>
          </a:p>
          <a:p>
            <a:pPr marL="171450" indent="-171450">
              <a:buFont typeface="Arial" panose="020B0604020202020204" pitchFamily="34" charset="0"/>
              <a:buChar char="•"/>
            </a:pPr>
            <a:r>
              <a:rPr lang="en-US" dirty="0"/>
              <a:t>Gain work experience and get to explore different areas within the university</a:t>
            </a:r>
          </a:p>
          <a:p>
            <a:pPr marL="171450" indent="-171450">
              <a:buFont typeface="Arial" panose="020B0604020202020204" pitchFamily="34" charset="0"/>
              <a:buChar char="•"/>
            </a:pPr>
            <a:r>
              <a:rPr lang="en-US" dirty="0"/>
              <a:t>Talk about that’s how you got your job here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39EF1A5F-24C3-C948-B849-66259A8FDC1B}" type="slidenum">
              <a:rPr lang="en-US" smtClean="0"/>
              <a:t>33</a:t>
            </a:fld>
            <a:endParaRPr lang="en-US"/>
          </a:p>
        </p:txBody>
      </p:sp>
    </p:spTree>
    <p:extLst>
      <p:ext uri="{BB962C8B-B14F-4D97-AF65-F5344CB8AC3E}">
        <p14:creationId xmlns:p14="http://schemas.microsoft.com/office/powerpoint/2010/main" val="96039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2304-39C4-E242-8780-D2AB03FD1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4B689E-CFF8-3041-9745-707D28BDD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BAF021-FB81-6F4E-AA13-035761068C57}"/>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5" name="Footer Placeholder 4">
            <a:extLst>
              <a:ext uri="{FF2B5EF4-FFF2-40B4-BE49-F238E27FC236}">
                <a16:creationId xmlns:a16="http://schemas.microsoft.com/office/drawing/2014/main" id="{23E55D92-743A-B84B-9B1B-0E51348EF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B9D07-91C1-F948-BB2B-4F2D0FE6E65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425910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1BF2-FDFA-4043-B609-92DCE96A6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D4E0FD-1FD5-5743-93BE-CA0800396A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45721-15F2-F24D-A615-951E88C992C7}"/>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5" name="Footer Placeholder 4">
            <a:extLst>
              <a:ext uri="{FF2B5EF4-FFF2-40B4-BE49-F238E27FC236}">
                <a16:creationId xmlns:a16="http://schemas.microsoft.com/office/drawing/2014/main" id="{904CEBB7-00DC-6240-92B6-207F0FB85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58588-62C8-BD4E-8D56-246D7479BED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57352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54825-743A-2543-8686-62A45FB978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2EC9C-472B-0F41-8A96-B45850CED0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4A030-B594-9F49-BD3F-6322BE12B5B6}"/>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5" name="Footer Placeholder 4">
            <a:extLst>
              <a:ext uri="{FF2B5EF4-FFF2-40B4-BE49-F238E27FC236}">
                <a16:creationId xmlns:a16="http://schemas.microsoft.com/office/drawing/2014/main" id="{70CAF34A-A091-2C40-8CE4-98B434652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203EF-0F77-7946-8483-E24909C541B7}"/>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83170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7BC6-9263-5744-B56A-50ACEA451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A1425-B4F6-0943-BA13-4A6CF2C2BB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7BD6C-1416-4944-8C77-8C64583EAF6D}"/>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5" name="Footer Placeholder 4">
            <a:extLst>
              <a:ext uri="{FF2B5EF4-FFF2-40B4-BE49-F238E27FC236}">
                <a16:creationId xmlns:a16="http://schemas.microsoft.com/office/drawing/2014/main" id="{E239F39B-E09B-9F4C-ADFD-3CBAD045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42B47-99C5-0E4F-9617-A0A77670A3D5}"/>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245969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E2D1-37A3-5546-98D7-E8A5F4103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0C11A6-1591-D445-BCE9-101C106E3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FA3B1C-8E75-8E46-BE30-6168F80DE860}"/>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5" name="Footer Placeholder 4">
            <a:extLst>
              <a:ext uri="{FF2B5EF4-FFF2-40B4-BE49-F238E27FC236}">
                <a16:creationId xmlns:a16="http://schemas.microsoft.com/office/drawing/2014/main" id="{68CBC974-D9E8-2343-968F-AFEA0B874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B3363-FB5D-C746-AD98-D17AC60496FA}"/>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76722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BA4B-59AA-7947-9FFA-D727DB370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B2705-3B1E-4445-8DFA-2B67859A60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1BA21A-C1C1-7C43-88BF-E231B0F171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9C4B5-6640-4342-A097-FD9D54C06AE6}"/>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6" name="Footer Placeholder 5">
            <a:extLst>
              <a:ext uri="{FF2B5EF4-FFF2-40B4-BE49-F238E27FC236}">
                <a16:creationId xmlns:a16="http://schemas.microsoft.com/office/drawing/2014/main" id="{92E07A26-F3E6-7542-81A9-ACF153C77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09691-91C2-3F40-8086-BBF2DE128DAD}"/>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83396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EE8D-6A87-0B4C-BA1C-BC32033AC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A8486-785D-494F-9E16-72E235846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D13BB4-37EB-6246-8E64-D24B40E41F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7976A-0621-F042-A0D8-9D4493D84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05789C-0F61-8642-8B02-174D83A74F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FD5786-924F-A340-96B3-0FC796FF9009}"/>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8" name="Footer Placeholder 7">
            <a:extLst>
              <a:ext uri="{FF2B5EF4-FFF2-40B4-BE49-F238E27FC236}">
                <a16:creationId xmlns:a16="http://schemas.microsoft.com/office/drawing/2014/main" id="{17CC6AF1-C7B5-654A-8FA2-F09A9BC954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DC4CE0-B4BF-FA43-BBDD-ACDCA6C2A8D2}"/>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218738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C243-1A24-6141-A15E-B9AC2BDCB8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6CC305-F2A6-3B49-B502-2B4E227C4E74}"/>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4" name="Footer Placeholder 3">
            <a:extLst>
              <a:ext uri="{FF2B5EF4-FFF2-40B4-BE49-F238E27FC236}">
                <a16:creationId xmlns:a16="http://schemas.microsoft.com/office/drawing/2014/main" id="{24DA4B91-911E-7144-B40D-19A1A10513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70422-1E7F-0648-B3ED-F362F4856C5E}"/>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33486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85D64-C61D-CE42-A0C2-9005083720E5}"/>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3" name="Footer Placeholder 2">
            <a:extLst>
              <a:ext uri="{FF2B5EF4-FFF2-40B4-BE49-F238E27FC236}">
                <a16:creationId xmlns:a16="http://schemas.microsoft.com/office/drawing/2014/main" id="{7D5AC430-AE25-B649-8B72-92B7B9016F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344CF-698A-AB4B-A4D2-79267BB022B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402400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3E54-045E-0D4E-8E17-1B6B33F7F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BD3FF-61A8-5548-9012-5C169075F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929ED8-31FA-1940-96D9-7198C17DA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E640EE-0206-9F42-9591-CF7FBACD7101}"/>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6" name="Footer Placeholder 5">
            <a:extLst>
              <a:ext uri="{FF2B5EF4-FFF2-40B4-BE49-F238E27FC236}">
                <a16:creationId xmlns:a16="http://schemas.microsoft.com/office/drawing/2014/main" id="{C32E6189-CBB6-3241-A1D8-09D2B0FFA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D49B5-742E-D842-B114-F07921FE39B4}"/>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59560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D540-022C-AB44-A054-CC9DC6BAA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96559E-EF2F-B947-B0B4-FC8BB212F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05D7B-AA92-174B-9696-E8954B950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25CB6-A01C-5748-86EE-C6447155DCFD}"/>
              </a:ext>
            </a:extLst>
          </p:cNvPr>
          <p:cNvSpPr>
            <a:spLocks noGrp="1"/>
          </p:cNvSpPr>
          <p:nvPr>
            <p:ph type="dt" sz="half" idx="10"/>
          </p:nvPr>
        </p:nvSpPr>
        <p:spPr/>
        <p:txBody>
          <a:bodyPr/>
          <a:lstStyle/>
          <a:p>
            <a:fld id="{E82B960F-FA3E-894B-9580-97544D1DC68C}" type="datetimeFigureOut">
              <a:rPr lang="en-US" smtClean="0"/>
              <a:t>2/27/2026</a:t>
            </a:fld>
            <a:endParaRPr lang="en-US"/>
          </a:p>
        </p:txBody>
      </p:sp>
      <p:sp>
        <p:nvSpPr>
          <p:cNvPr id="6" name="Footer Placeholder 5">
            <a:extLst>
              <a:ext uri="{FF2B5EF4-FFF2-40B4-BE49-F238E27FC236}">
                <a16:creationId xmlns:a16="http://schemas.microsoft.com/office/drawing/2014/main" id="{B9604A3A-F935-5347-AE0F-BB16FD6C3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08211-1D6B-5E49-9A93-0342EBEB1AA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0977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5BCEF-4D40-9941-8B0C-076B913E2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4F254-F1A5-0E4B-BDFC-DB5FEAA7D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A1BF1-2B2C-E344-9D74-1548510CF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B960F-FA3E-894B-9580-97544D1DC68C}" type="datetimeFigureOut">
              <a:rPr lang="en-US" smtClean="0"/>
              <a:t>2/27/2026</a:t>
            </a:fld>
            <a:endParaRPr lang="en-US"/>
          </a:p>
        </p:txBody>
      </p:sp>
      <p:sp>
        <p:nvSpPr>
          <p:cNvPr id="5" name="Footer Placeholder 4">
            <a:extLst>
              <a:ext uri="{FF2B5EF4-FFF2-40B4-BE49-F238E27FC236}">
                <a16:creationId xmlns:a16="http://schemas.microsoft.com/office/drawing/2014/main" id="{C9A92883-1003-D74E-880E-A6A8DB5D7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5A030-AB45-DC4D-9051-447C3DD9A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407B8-2125-3A40-88A6-3DA1AC0AD02F}" type="slidenum">
              <a:rPr lang="en-US" smtClean="0"/>
              <a:t>‹#›</a:t>
            </a:fld>
            <a:endParaRPr lang="en-US"/>
          </a:p>
        </p:txBody>
      </p:sp>
    </p:spTree>
    <p:extLst>
      <p:ext uri="{BB962C8B-B14F-4D97-AF65-F5344CB8AC3E}">
        <p14:creationId xmlns:p14="http://schemas.microsoft.com/office/powerpoint/2010/main" val="98068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admission@govst.edu" TargetMode="External"/><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www.govst.edu/admiss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hyperlink" Target="mailto:cberry@govst.edu" TargetMode="External"/><Relationship Id="rId4" Type="http://schemas.openxmlformats.org/officeDocument/2006/relationships/hyperlink" Target="mailto:bantwiler@govst.ed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studentaid.gov/h/apply-for-aid/fafs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hyperlink" Target="https://www.govst.edu/employment-resources/" TargetMode="External"/><Relationship Id="rId4" Type="http://schemas.openxmlformats.org/officeDocument/2006/relationships/hyperlink" Target="https://www.govst.edu/work-study/"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faid@govst.edu" TargetMode="External"/><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www.govst.edu/financialai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8FD78-5231-E846-915D-888DD672E7E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CBCFC33-5211-0AA9-847F-76DCA753C0D2}"/>
              </a:ext>
            </a:extLst>
          </p:cNvPr>
          <p:cNvSpPr txBox="1"/>
          <p:nvPr/>
        </p:nvSpPr>
        <p:spPr>
          <a:xfrm>
            <a:off x="3135012" y="4077927"/>
            <a:ext cx="6161902" cy="1029897"/>
          </a:xfrm>
          <a:prstGeom prst="rect">
            <a:avLst/>
          </a:prstGeom>
          <a:noFill/>
        </p:spPr>
        <p:txBody>
          <a:bodyPr wrap="square">
            <a:spAutoFit/>
          </a:bodyPr>
          <a:lstStyle/>
          <a:p>
            <a:pPr>
              <a:lnSpc>
                <a:spcPts val="5700"/>
              </a:lnSpc>
            </a:pPr>
            <a:r>
              <a:rPr lang="en-US" sz="11500" b="1" dirty="0">
                <a:solidFill>
                  <a:schemeClr val="bg1"/>
                </a:solidFill>
                <a:latin typeface="Trade Gothic LT Std" pitchFamily="2" charset="0"/>
              </a:rPr>
              <a:t>transfer</a:t>
            </a:r>
          </a:p>
        </p:txBody>
      </p:sp>
      <p:sp>
        <p:nvSpPr>
          <p:cNvPr id="5" name="TextBox 4">
            <a:extLst>
              <a:ext uri="{FF2B5EF4-FFF2-40B4-BE49-F238E27FC236}">
                <a16:creationId xmlns:a16="http://schemas.microsoft.com/office/drawing/2014/main" id="{17E44FA4-9560-C1D6-E2C1-674978687097}"/>
              </a:ext>
            </a:extLst>
          </p:cNvPr>
          <p:cNvSpPr txBox="1"/>
          <p:nvPr/>
        </p:nvSpPr>
        <p:spPr>
          <a:xfrm>
            <a:off x="3135012" y="4898899"/>
            <a:ext cx="7834822" cy="869341"/>
          </a:xfrm>
          <a:prstGeom prst="rect">
            <a:avLst/>
          </a:prstGeom>
          <a:noFill/>
        </p:spPr>
        <p:txBody>
          <a:bodyPr wrap="square" rtlCol="0">
            <a:spAutoFit/>
          </a:bodyPr>
          <a:lstStyle/>
          <a:p>
            <a:pPr>
              <a:lnSpc>
                <a:spcPts val="5700"/>
              </a:lnSpc>
            </a:pPr>
            <a:r>
              <a:rPr lang="en-US" sz="8000" dirty="0">
                <a:solidFill>
                  <a:schemeClr val="bg1"/>
                </a:solidFill>
                <a:latin typeface="Arial Narrow" panose="020B0606020202030204" pitchFamily="34" charset="0"/>
              </a:rPr>
              <a:t>EXPERIENCE</a:t>
            </a:r>
          </a:p>
        </p:txBody>
      </p:sp>
      <p:sp>
        <p:nvSpPr>
          <p:cNvPr id="6" name="TextBox 5">
            <a:extLst>
              <a:ext uri="{FF2B5EF4-FFF2-40B4-BE49-F238E27FC236}">
                <a16:creationId xmlns:a16="http://schemas.microsoft.com/office/drawing/2014/main" id="{830F033D-9C21-6FD5-A80C-2F849953C5B2}"/>
              </a:ext>
            </a:extLst>
          </p:cNvPr>
          <p:cNvSpPr txBox="1"/>
          <p:nvPr/>
        </p:nvSpPr>
        <p:spPr>
          <a:xfrm>
            <a:off x="3135012" y="2534963"/>
            <a:ext cx="7834822" cy="923330"/>
          </a:xfrm>
          <a:prstGeom prst="rect">
            <a:avLst/>
          </a:prstGeom>
          <a:noFill/>
        </p:spPr>
        <p:txBody>
          <a:bodyPr wrap="square" rtlCol="0">
            <a:spAutoFit/>
          </a:bodyPr>
          <a:lstStyle/>
          <a:p>
            <a:r>
              <a:rPr lang="en-US" sz="5400" b="1" dirty="0">
                <a:solidFill>
                  <a:schemeClr val="bg1"/>
                </a:solidFill>
                <a:latin typeface="Trade Gothic LT Std" pitchFamily="2" charset="0"/>
              </a:rPr>
              <a:t>GovState</a:t>
            </a:r>
          </a:p>
        </p:txBody>
      </p:sp>
      <p:pic>
        <p:nvPicPr>
          <p:cNvPr id="7" name="Picture 6" descr="A logo with white numbers and orange and white text&#10;&#10;Description automatically generated">
            <a:extLst>
              <a:ext uri="{FF2B5EF4-FFF2-40B4-BE49-F238E27FC236}">
                <a16:creationId xmlns:a16="http://schemas.microsoft.com/office/drawing/2014/main" id="{DE927D89-353B-0E15-322A-53E2B725C65E}"/>
              </a:ext>
            </a:extLst>
          </p:cNvPr>
          <p:cNvPicPr>
            <a:picLocks noChangeAspect="1"/>
          </p:cNvPicPr>
          <p:nvPr/>
        </p:nvPicPr>
        <p:blipFill>
          <a:blip r:embed="rId3"/>
          <a:stretch>
            <a:fillRect/>
          </a:stretch>
        </p:blipFill>
        <p:spPr>
          <a:xfrm>
            <a:off x="239926" y="3545378"/>
            <a:ext cx="2627534" cy="3399707"/>
          </a:xfrm>
          <a:prstGeom prst="rect">
            <a:avLst/>
          </a:prstGeom>
        </p:spPr>
      </p:pic>
    </p:spTree>
    <p:extLst>
      <p:ext uri="{BB962C8B-B14F-4D97-AF65-F5344CB8AC3E}">
        <p14:creationId xmlns:p14="http://schemas.microsoft.com/office/powerpoint/2010/main" val="188721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34B85D-9EA6-6443-860C-161F366C31E8}"/>
              </a:ext>
            </a:extLst>
          </p:cNvPr>
          <p:cNvSpPr txBox="1"/>
          <p:nvPr/>
        </p:nvSpPr>
        <p:spPr>
          <a:xfrm>
            <a:off x="406829" y="287693"/>
            <a:ext cx="11212830" cy="1015663"/>
          </a:xfrm>
          <a:prstGeom prst="rect">
            <a:avLst/>
          </a:prstGeom>
          <a:noFill/>
        </p:spPr>
        <p:txBody>
          <a:bodyPr wrap="square" lIns="91440" tIns="45720" rIns="91440" bIns="45720" rtlCol="0" anchor="t">
            <a:spAutoFit/>
          </a:bodyPr>
          <a:lstStyle/>
          <a:p>
            <a:r>
              <a:rPr lang="en-US" sz="4400" b="1" dirty="0">
                <a:solidFill>
                  <a:srgbClr val="E97726"/>
                </a:solidFill>
                <a:latin typeface="Trade Gothic LT Std"/>
              </a:rPr>
              <a:t>Transfer Student Resources</a:t>
            </a:r>
            <a:r>
              <a:rPr lang="en-US" sz="6000" b="1" dirty="0">
                <a:latin typeface="Trade Gothic LT Std"/>
              </a:rPr>
              <a:t> </a:t>
            </a:r>
            <a:endParaRPr lang="en-US" sz="6000" b="1" dirty="0">
              <a:latin typeface="Trade Gothic LT Std" pitchFamily="2" charset="0"/>
            </a:endParaRPr>
          </a:p>
        </p:txBody>
      </p:sp>
      <p:sp>
        <p:nvSpPr>
          <p:cNvPr id="5" name="TextBox 4">
            <a:extLst>
              <a:ext uri="{FF2B5EF4-FFF2-40B4-BE49-F238E27FC236}">
                <a16:creationId xmlns:a16="http://schemas.microsoft.com/office/drawing/2014/main" id="{E8435973-4B78-DA40-9DD9-83904FDF8812}"/>
              </a:ext>
            </a:extLst>
          </p:cNvPr>
          <p:cNvSpPr txBox="1"/>
          <p:nvPr/>
        </p:nvSpPr>
        <p:spPr>
          <a:xfrm>
            <a:off x="2929313" y="1471805"/>
            <a:ext cx="8177968" cy="4985980"/>
          </a:xfrm>
          <a:prstGeom prst="rect">
            <a:avLst/>
          </a:prstGeom>
          <a:noFill/>
        </p:spPr>
        <p:txBody>
          <a:bodyPr wrap="square" lIns="91440" tIns="45720" rIns="91440" bIns="45720" rtlCol="0" anchor="t">
            <a:spAutoFit/>
          </a:bodyPr>
          <a:lstStyle/>
          <a:p>
            <a:r>
              <a:rPr lang="en-US" sz="2800" b="1" dirty="0">
                <a:latin typeface="Trade Gothic LT Std"/>
              </a:rPr>
              <a:t>Jaguar Transfer Credit Evaluator </a:t>
            </a:r>
            <a:endParaRPr lang="en-US" sz="2800" b="1" dirty="0">
              <a:latin typeface="Trade Gothic LT Std" pitchFamily="2" charset="0"/>
            </a:endParaRPr>
          </a:p>
          <a:p>
            <a:r>
              <a:rPr lang="en-US" dirty="0">
                <a:latin typeface="Trade Gothic LT Std"/>
                <a:ea typeface="+mn-lt"/>
                <a:cs typeface="+mn-lt"/>
              </a:rPr>
              <a:t>The Jaguar Transfer Credit Evaluator is a tool to help transfer students see how their previous college coursework and exams contribute to their degree at GovState! The process is quick, easy, and even provides next steps for transferring.</a:t>
            </a:r>
          </a:p>
          <a:p>
            <a:endParaRPr lang="en-US" dirty="0">
              <a:latin typeface="Trade Gothic LT Std"/>
              <a:cs typeface="Calibri"/>
            </a:endParaRPr>
          </a:p>
          <a:p>
            <a:endParaRPr lang="en-US" dirty="0">
              <a:latin typeface="Trade Gothic LT Std"/>
              <a:cs typeface="Calibri"/>
            </a:endParaRPr>
          </a:p>
          <a:p>
            <a:r>
              <a:rPr lang="en-US" sz="2800" b="1" dirty="0">
                <a:latin typeface="Trade Gothic LT Std"/>
                <a:cs typeface="Calibri"/>
              </a:rPr>
              <a:t>Transfer Guides</a:t>
            </a:r>
            <a:r>
              <a:rPr lang="en-US" sz="2800" dirty="0">
                <a:solidFill>
                  <a:srgbClr val="E97726"/>
                </a:solidFill>
                <a:latin typeface="Trade Gothic LT Std"/>
                <a:cs typeface="Calibri"/>
              </a:rPr>
              <a:t> </a:t>
            </a:r>
          </a:p>
          <a:p>
            <a:r>
              <a:rPr lang="en-US" dirty="0">
                <a:latin typeface="Trade Gothic LT Std"/>
                <a:cs typeface="Calibri"/>
              </a:rPr>
              <a:t>GovState has agreements with many area community colleges that help ensure the proper transfer of courses</a:t>
            </a:r>
          </a:p>
          <a:p>
            <a:endParaRPr lang="en-US" dirty="0">
              <a:latin typeface="Trade Gothic LT Std"/>
              <a:cs typeface="Calibri"/>
            </a:endParaRPr>
          </a:p>
          <a:p>
            <a:endParaRPr lang="en-US" dirty="0">
              <a:latin typeface="Trade Gothic LT Std"/>
              <a:cs typeface="Calibri"/>
            </a:endParaRPr>
          </a:p>
          <a:p>
            <a:r>
              <a:rPr lang="en-US" sz="2800" b="1" dirty="0">
                <a:latin typeface="Trade Gothic LT Std"/>
                <a:cs typeface="Calibri"/>
              </a:rPr>
              <a:t>Transfer Thursdays</a:t>
            </a:r>
          </a:p>
          <a:p>
            <a:r>
              <a:rPr lang="en-US" dirty="0">
                <a:latin typeface="Trade Gothic LT Std"/>
                <a:ea typeface="+mn-lt"/>
                <a:cs typeface="+mn-lt"/>
              </a:rPr>
              <a:t>During Transfer Thursday, you will have the opportunity to receive an on-the-spot admissions decision! You will first complete the online application prior to Transfer Thursday, then on the day of, you will come to GovState with all official transcripts from all previously attended institutions.</a:t>
            </a:r>
            <a:endParaRPr lang="en-US" dirty="0">
              <a:latin typeface="Trade Gothic LT Std"/>
              <a:cs typeface="Calibri"/>
            </a:endParaRPr>
          </a:p>
        </p:txBody>
      </p:sp>
      <p:pic>
        <p:nvPicPr>
          <p:cNvPr id="6" name="Picture 6" descr="Qr code&#10;&#10;Description automatically generated">
            <a:extLst>
              <a:ext uri="{FF2B5EF4-FFF2-40B4-BE49-F238E27FC236}">
                <a16:creationId xmlns:a16="http://schemas.microsoft.com/office/drawing/2014/main" id="{872B2047-F78A-2B20-8728-BEBD0DA7F94D}"/>
              </a:ext>
            </a:extLst>
          </p:cNvPr>
          <p:cNvPicPr>
            <a:picLocks noChangeAspect="1"/>
          </p:cNvPicPr>
          <p:nvPr/>
        </p:nvPicPr>
        <p:blipFill>
          <a:blip r:embed="rId2"/>
          <a:stretch>
            <a:fillRect/>
          </a:stretch>
        </p:blipFill>
        <p:spPr>
          <a:xfrm>
            <a:off x="1124609" y="3226674"/>
            <a:ext cx="1521372" cy="1481959"/>
          </a:xfrm>
          <a:prstGeom prst="rect">
            <a:avLst/>
          </a:prstGeom>
        </p:spPr>
      </p:pic>
      <p:pic>
        <p:nvPicPr>
          <p:cNvPr id="7" name="Picture 7" descr="Qr code&#10;&#10;Description automatically generated">
            <a:extLst>
              <a:ext uri="{FF2B5EF4-FFF2-40B4-BE49-F238E27FC236}">
                <a16:creationId xmlns:a16="http://schemas.microsoft.com/office/drawing/2014/main" id="{FDA9DED2-2C88-1969-028A-6636FDFFEFC6}"/>
              </a:ext>
            </a:extLst>
          </p:cNvPr>
          <p:cNvPicPr>
            <a:picLocks noChangeAspect="1"/>
          </p:cNvPicPr>
          <p:nvPr/>
        </p:nvPicPr>
        <p:blipFill>
          <a:blip r:embed="rId3"/>
          <a:stretch>
            <a:fillRect/>
          </a:stretch>
        </p:blipFill>
        <p:spPr>
          <a:xfrm>
            <a:off x="1124606" y="1466193"/>
            <a:ext cx="1521373" cy="1521373"/>
          </a:xfrm>
          <a:prstGeom prst="rect">
            <a:avLst/>
          </a:prstGeom>
          <a:ln>
            <a:solidFill>
              <a:schemeClr val="bg1"/>
            </a:solidFill>
          </a:ln>
        </p:spPr>
      </p:pic>
      <p:pic>
        <p:nvPicPr>
          <p:cNvPr id="8" name="Picture 8" descr="Qr code&#10;&#10;Description automatically generated">
            <a:extLst>
              <a:ext uri="{FF2B5EF4-FFF2-40B4-BE49-F238E27FC236}">
                <a16:creationId xmlns:a16="http://schemas.microsoft.com/office/drawing/2014/main" id="{3D86B9A0-270F-A889-34B2-FF5BD8190BBF}"/>
              </a:ext>
            </a:extLst>
          </p:cNvPr>
          <p:cNvPicPr>
            <a:picLocks noChangeAspect="1"/>
          </p:cNvPicPr>
          <p:nvPr/>
        </p:nvPicPr>
        <p:blipFill>
          <a:blip r:embed="rId4"/>
          <a:stretch>
            <a:fillRect/>
          </a:stretch>
        </p:blipFill>
        <p:spPr>
          <a:xfrm>
            <a:off x="1124607" y="4868916"/>
            <a:ext cx="1521373" cy="1521373"/>
          </a:xfrm>
          <a:prstGeom prst="rect">
            <a:avLst/>
          </a:prstGeom>
        </p:spPr>
      </p:pic>
    </p:spTree>
    <p:extLst>
      <p:ext uri="{BB962C8B-B14F-4D97-AF65-F5344CB8AC3E}">
        <p14:creationId xmlns:p14="http://schemas.microsoft.com/office/powerpoint/2010/main" val="318682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C5D2-5393-E019-3828-159640DA28CF}"/>
              </a:ext>
            </a:extLst>
          </p:cNvPr>
          <p:cNvSpPr>
            <a:spLocks noGrp="1"/>
          </p:cNvSpPr>
          <p:nvPr>
            <p:ph type="title"/>
          </p:nvPr>
        </p:nvSpPr>
        <p:spPr>
          <a:xfrm>
            <a:off x="630936" y="639520"/>
            <a:ext cx="3429000" cy="1719072"/>
          </a:xfrm>
        </p:spPr>
        <p:txBody>
          <a:bodyPr anchor="b">
            <a:normAutofit/>
          </a:bodyPr>
          <a:lstStyle/>
          <a:p>
            <a:r>
              <a:rPr lang="en-US" sz="3800" b="1" dirty="0">
                <a:latin typeface="Trade Gothic LT Std"/>
              </a:rPr>
              <a:t>New for 24-25- Banded Tuition</a:t>
            </a:r>
            <a:r>
              <a:rPr lang="en-US" sz="3800" dirty="0"/>
              <a:t>	</a:t>
            </a:r>
          </a:p>
        </p:txBody>
      </p:sp>
      <p:sp>
        <p:nvSpPr>
          <p:cNvPr id="3" name="Content Placeholder 2">
            <a:extLst>
              <a:ext uri="{FF2B5EF4-FFF2-40B4-BE49-F238E27FC236}">
                <a16:creationId xmlns:a16="http://schemas.microsoft.com/office/drawing/2014/main" id="{2541C494-9F36-375D-1B2E-64C9D9CE05CC}"/>
              </a:ext>
            </a:extLst>
          </p:cNvPr>
          <p:cNvSpPr>
            <a:spLocks noGrp="1"/>
          </p:cNvSpPr>
          <p:nvPr>
            <p:ph idx="1"/>
          </p:nvPr>
        </p:nvSpPr>
        <p:spPr>
          <a:xfrm>
            <a:off x="630936" y="2807208"/>
            <a:ext cx="3429000" cy="3410712"/>
          </a:xfrm>
        </p:spPr>
        <p:txBody>
          <a:bodyPr anchor="t">
            <a:normAutofit/>
          </a:bodyPr>
          <a:lstStyle/>
          <a:p>
            <a:r>
              <a:rPr lang="en-US" sz="2200"/>
              <a:t>All new students will be charged banded tuition starting in Fall 2024. </a:t>
            </a:r>
          </a:p>
          <a:p>
            <a:r>
              <a:rPr lang="en-US" sz="2200"/>
              <a:t>Allows students to be charged the same tuition if you are taking 12 credit hours or more!</a:t>
            </a:r>
          </a:p>
        </p:txBody>
      </p:sp>
      <p:pic>
        <p:nvPicPr>
          <p:cNvPr id="6" name="Picture 5" descr="A close-up of a sign&#10;&#10;Description automatically generated">
            <a:extLst>
              <a:ext uri="{FF2B5EF4-FFF2-40B4-BE49-F238E27FC236}">
                <a16:creationId xmlns:a16="http://schemas.microsoft.com/office/drawing/2014/main" id="{B167419A-8440-AFC7-3FFB-81F87D03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840106"/>
            <a:ext cx="6903720" cy="5177788"/>
          </a:xfrm>
          <a:prstGeom prst="rect">
            <a:avLst/>
          </a:prstGeom>
        </p:spPr>
      </p:pic>
    </p:spTree>
    <p:extLst>
      <p:ext uri="{BB962C8B-B14F-4D97-AF65-F5344CB8AC3E}">
        <p14:creationId xmlns:p14="http://schemas.microsoft.com/office/powerpoint/2010/main" val="186691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B60F7901-68A8-1A0D-58A9-0D8185849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3">
            <a:extLst>
              <a:ext uri="{FF2B5EF4-FFF2-40B4-BE49-F238E27FC236}">
                <a16:creationId xmlns:a16="http://schemas.microsoft.com/office/drawing/2014/main" id="{E59D6D28-E177-20B5-863D-6C6F32F5184B}"/>
              </a:ext>
            </a:extLst>
          </p:cNvPr>
          <p:cNvSpPr txBox="1">
            <a:spLocks noChangeArrowheads="1"/>
          </p:cNvSpPr>
          <p:nvPr/>
        </p:nvSpPr>
        <p:spPr bwMode="auto">
          <a:xfrm>
            <a:off x="131762" y="247650"/>
            <a:ext cx="119284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chorCtr="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a:lnSpc>
                <a:spcPct val="100000"/>
              </a:lnSpc>
              <a:spcBef>
                <a:spcPct val="0"/>
              </a:spcBef>
              <a:buSzTx/>
              <a:buNone/>
            </a:pPr>
            <a:r>
              <a:rPr lang="en-US" altLang="en-US" sz="4800" b="1" dirty="0">
                <a:solidFill>
                  <a:srgbClr val="E97726"/>
                </a:solidFill>
                <a:latin typeface="Trade Gothic LT Std"/>
              </a:rPr>
              <a:t>Tuition and Fees</a:t>
            </a:r>
            <a:endParaRPr lang="en-US" altLang="en-US" sz="4800" dirty="0">
              <a:solidFill>
                <a:srgbClr val="E97726"/>
              </a:solidFill>
              <a:latin typeface="Trade Gothic LT Std"/>
            </a:endParaRPr>
          </a:p>
          <a:p>
            <a:pPr algn="ctr">
              <a:lnSpc>
                <a:spcPct val="100000"/>
              </a:lnSpc>
              <a:spcBef>
                <a:spcPct val="0"/>
              </a:spcBef>
              <a:buSzTx/>
              <a:buFont typeface="Arial" panose="020B0604020202020204" pitchFamily="34" charset="0"/>
              <a:buNone/>
            </a:pPr>
            <a:r>
              <a:rPr lang="en-US" altLang="en-US" sz="4800" b="1" dirty="0">
                <a:solidFill>
                  <a:srgbClr val="E97726"/>
                </a:solidFill>
                <a:latin typeface="Trade Gothic LT Std"/>
              </a:rPr>
              <a:t>26-27</a:t>
            </a:r>
          </a:p>
          <a:p>
            <a:pPr algn="ctr">
              <a:lnSpc>
                <a:spcPct val="100000"/>
              </a:lnSpc>
              <a:spcBef>
                <a:spcPct val="0"/>
              </a:spcBef>
              <a:buSzTx/>
              <a:buNone/>
            </a:pPr>
            <a:endParaRPr lang="en-US" altLang="en-US" sz="4800" b="1" dirty="0">
              <a:solidFill>
                <a:srgbClr val="E97726"/>
              </a:solidFill>
              <a:latin typeface="Trade Gothic LT Std"/>
            </a:endParaRPr>
          </a:p>
        </p:txBody>
      </p:sp>
      <p:graphicFrame>
        <p:nvGraphicFramePr>
          <p:cNvPr id="4" name="Table 7">
            <a:extLst>
              <a:ext uri="{FF2B5EF4-FFF2-40B4-BE49-F238E27FC236}">
                <a16:creationId xmlns:a16="http://schemas.microsoft.com/office/drawing/2014/main" id="{66C3F874-33B3-2078-DB17-9B18C1E9DC4D}"/>
              </a:ext>
            </a:extLst>
          </p:cNvPr>
          <p:cNvGraphicFramePr>
            <a:graphicFrameLocks noGrp="1"/>
          </p:cNvGraphicFramePr>
          <p:nvPr>
            <p:extLst>
              <p:ext uri="{D42A27DB-BD31-4B8C-83A1-F6EECF244321}">
                <p14:modId xmlns:p14="http://schemas.microsoft.com/office/powerpoint/2010/main" val="1199894411"/>
              </p:ext>
            </p:extLst>
          </p:nvPr>
        </p:nvGraphicFramePr>
        <p:xfrm>
          <a:off x="1416050" y="1816100"/>
          <a:ext cx="9391716" cy="3532188"/>
        </p:xfrm>
        <a:graphic>
          <a:graphicData uri="http://schemas.openxmlformats.org/drawingml/2006/table">
            <a:tbl>
              <a:tblPr firstRow="1" bandRow="1">
                <a:effectLst/>
                <a:tableStyleId>{5C22544A-7EE6-4342-B048-85BDC9FD1C3A}</a:tableStyleId>
              </a:tblPr>
              <a:tblGrid>
                <a:gridCol w="3291839">
                  <a:extLst>
                    <a:ext uri="{9D8B030D-6E8A-4147-A177-3AD203B41FA5}">
                      <a16:colId xmlns:a16="http://schemas.microsoft.com/office/drawing/2014/main" val="20000"/>
                    </a:ext>
                  </a:extLst>
                </a:gridCol>
                <a:gridCol w="6099877">
                  <a:extLst>
                    <a:ext uri="{9D8B030D-6E8A-4147-A177-3AD203B41FA5}">
                      <a16:colId xmlns:a16="http://schemas.microsoft.com/office/drawing/2014/main" val="20001"/>
                    </a:ext>
                  </a:extLst>
                </a:gridCol>
              </a:tblGrid>
              <a:tr h="529469">
                <a:tc>
                  <a:txBody>
                    <a:bodyPr/>
                    <a:lstStyle/>
                    <a:p>
                      <a:pPr lvl="0"/>
                      <a:endParaRPr lang="en-US" sz="1800" dirty="0"/>
                    </a:p>
                  </a:txBody>
                  <a:tcPr marL="91433" marR="91433" marT="45718" marB="45718">
                    <a:solidFill>
                      <a:srgbClr val="3F5867"/>
                    </a:solidFill>
                  </a:tcPr>
                </a:tc>
                <a:tc>
                  <a:txBody>
                    <a:bodyPr/>
                    <a:lstStyle/>
                    <a:p>
                      <a:pPr lvl="0"/>
                      <a:r>
                        <a:rPr lang="en-US" sz="2000" err="1"/>
                        <a:t>GovState</a:t>
                      </a:r>
                      <a:r>
                        <a:rPr lang="en-US" sz="2000" dirty="0"/>
                        <a:t> Cost</a:t>
                      </a:r>
                    </a:p>
                  </a:txBody>
                  <a:tcPr marL="91433" marR="91433" marT="45718" marB="45718">
                    <a:solidFill>
                      <a:srgbClr val="3F5867"/>
                    </a:solidFill>
                  </a:tcPr>
                </a:tc>
                <a:extLst>
                  <a:ext uri="{0D108BD9-81ED-4DB2-BD59-A6C34878D82A}">
                    <a16:rowId xmlns:a16="http://schemas.microsoft.com/office/drawing/2014/main" val="10000"/>
                  </a:ext>
                </a:extLst>
              </a:tr>
              <a:tr h="1697188">
                <a:tc>
                  <a:txBody>
                    <a:bodyPr/>
                    <a:lstStyle/>
                    <a:p>
                      <a:pPr lvl="0">
                        <a:buNone/>
                      </a:pPr>
                      <a:r>
                        <a:rPr lang="en-US" sz="2000" b="1" dirty="0">
                          <a:solidFill>
                            <a:schemeClr val="bg1"/>
                          </a:solidFill>
                        </a:rPr>
                        <a:t>Part-Time</a:t>
                      </a:r>
                    </a:p>
                  </a:txBody>
                  <a:tcPr marL="91433" marR="91433" marT="45718" marB="45718">
                    <a:solidFill>
                      <a:srgbClr val="3F5867"/>
                    </a:solidFill>
                  </a:tcPr>
                </a:tc>
                <a:tc>
                  <a:txBody>
                    <a:bodyPr/>
                    <a:lstStyle/>
                    <a:p>
                      <a:pPr lvl="0" algn="ctr">
                        <a:buNone/>
                      </a:pPr>
                      <a:r>
                        <a:rPr lang="en-US" sz="2400" b="1" kern="1200" dirty="0">
                          <a:solidFill>
                            <a:srgbClr val="E97726"/>
                          </a:solidFill>
                          <a:latin typeface="Calibri"/>
                        </a:rPr>
                        <a:t>$380 per credit hour</a:t>
                      </a:r>
                    </a:p>
                    <a:p>
                      <a:pPr lvl="0" algn="ctr"/>
                      <a:endParaRPr lang="en-US" sz="2000" dirty="0"/>
                    </a:p>
                  </a:txBody>
                  <a:tcPr marL="91433" marR="91433" marT="45718" marB="45718" anchor="ctr">
                    <a:solidFill>
                      <a:srgbClr val="3F5867"/>
                    </a:solidFill>
                  </a:tcPr>
                </a:tc>
                <a:extLst>
                  <a:ext uri="{0D108BD9-81ED-4DB2-BD59-A6C34878D82A}">
                    <a16:rowId xmlns:a16="http://schemas.microsoft.com/office/drawing/2014/main" val="10001"/>
                  </a:ext>
                </a:extLst>
              </a:tr>
              <a:tr h="1305531">
                <a:tc>
                  <a:txBody>
                    <a:bodyPr/>
                    <a:lstStyle/>
                    <a:p>
                      <a:pPr lvl="0"/>
                      <a:r>
                        <a:rPr lang="en-US" sz="2400" b="1" dirty="0">
                          <a:solidFill>
                            <a:schemeClr val="bg1"/>
                          </a:solidFill>
                        </a:rPr>
                        <a:t>Full-Time</a:t>
                      </a:r>
                    </a:p>
                  </a:txBody>
                  <a:tcPr marL="91433" marR="91433" marT="45718" marB="45718">
                    <a:solidFill>
                      <a:srgbClr val="3F5867"/>
                    </a:solidFill>
                  </a:tcPr>
                </a:tc>
                <a:tc>
                  <a:txBody>
                    <a:bodyPr/>
                    <a:lstStyle/>
                    <a:p>
                      <a:pPr lvl="0" algn="ctr">
                        <a:buNone/>
                      </a:pPr>
                      <a:r>
                        <a:rPr lang="en-US" sz="2800" b="1" dirty="0">
                          <a:solidFill>
                            <a:schemeClr val="accent2"/>
                          </a:solidFill>
                          <a:latin typeface="Calibri"/>
                        </a:rPr>
                        <a:t>$5,477 per semester</a:t>
                      </a:r>
                      <a:endParaRPr lang="en-US" sz="2800" b="1" dirty="0">
                        <a:latin typeface="Calibri"/>
                      </a:endParaRPr>
                    </a:p>
                  </a:txBody>
                  <a:tcPr marL="91433" marR="91433" marT="45718" marB="45718" anchor="ctr">
                    <a:solidFill>
                      <a:srgbClr val="3F5867"/>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2023350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443927" y="510619"/>
            <a:ext cx="11409426" cy="1015663"/>
          </a:xfrm>
          <a:prstGeom prst="rect">
            <a:avLst/>
          </a:prstGeom>
          <a:noFill/>
        </p:spPr>
        <p:txBody>
          <a:bodyPr wrap="square" rtlCol="0">
            <a:spAutoFit/>
          </a:bodyPr>
          <a:lstStyle/>
          <a:p>
            <a:r>
              <a:rPr lang="en-US" sz="6000" b="1" dirty="0">
                <a:latin typeface="Trade Gothic LT Std" pitchFamily="2" charset="0"/>
              </a:rPr>
              <a:t>Office of Admissions</a:t>
            </a:r>
          </a:p>
        </p:txBody>
      </p:sp>
      <p:sp>
        <p:nvSpPr>
          <p:cNvPr id="5" name="TextBox 4">
            <a:extLst>
              <a:ext uri="{FF2B5EF4-FFF2-40B4-BE49-F238E27FC236}">
                <a16:creationId xmlns:a16="http://schemas.microsoft.com/office/drawing/2014/main" id="{7334B85D-9EA6-6443-860C-161F366C31E8}"/>
              </a:ext>
            </a:extLst>
          </p:cNvPr>
          <p:cNvSpPr txBox="1"/>
          <p:nvPr/>
        </p:nvSpPr>
        <p:spPr>
          <a:xfrm>
            <a:off x="2226018" y="1972563"/>
            <a:ext cx="8055338" cy="2554545"/>
          </a:xfrm>
          <a:prstGeom prst="rect">
            <a:avLst/>
          </a:prstGeom>
          <a:noFill/>
        </p:spPr>
        <p:txBody>
          <a:bodyPr wrap="square" rtlCol="0">
            <a:spAutoFit/>
          </a:bodyPr>
          <a:lstStyle/>
          <a:p>
            <a:r>
              <a:rPr lang="en-US" sz="3200" b="1" dirty="0">
                <a:solidFill>
                  <a:srgbClr val="E97726"/>
                </a:solidFill>
                <a:latin typeface="Trade Gothic LT Std" pitchFamily="2" charset="0"/>
              </a:rPr>
              <a:t>Phone</a:t>
            </a:r>
            <a:r>
              <a:rPr lang="en-US" sz="3200" dirty="0">
                <a:solidFill>
                  <a:srgbClr val="E97726"/>
                </a:solidFill>
                <a:latin typeface="Trade Gothic LT Std" pitchFamily="2" charset="0"/>
              </a:rPr>
              <a:t>: </a:t>
            </a:r>
            <a:r>
              <a:rPr lang="en-US" sz="3200" dirty="0">
                <a:latin typeface="Trade Gothic LT Std" pitchFamily="2" charset="0"/>
              </a:rPr>
              <a:t>(708) 534-4490 </a:t>
            </a:r>
          </a:p>
          <a:p>
            <a:endParaRPr lang="en-US" sz="3200" dirty="0">
              <a:latin typeface="Trade Gothic LT Std" pitchFamily="2" charset="0"/>
            </a:endParaRPr>
          </a:p>
          <a:p>
            <a:r>
              <a:rPr lang="en-US" sz="3200" b="1" dirty="0">
                <a:solidFill>
                  <a:srgbClr val="E97726"/>
                </a:solidFill>
                <a:latin typeface="Trade Gothic LT Std" pitchFamily="2" charset="0"/>
              </a:rPr>
              <a:t>Email</a:t>
            </a:r>
            <a:r>
              <a:rPr lang="en-US" sz="3200" dirty="0">
                <a:solidFill>
                  <a:srgbClr val="E97726"/>
                </a:solidFill>
                <a:latin typeface="Trade Gothic LT Std" pitchFamily="2" charset="0"/>
              </a:rPr>
              <a:t>:</a:t>
            </a:r>
            <a:r>
              <a:rPr lang="en-US" sz="3200" dirty="0">
                <a:latin typeface="Trade Gothic LT Std" pitchFamily="2" charset="0"/>
              </a:rPr>
              <a:t> </a:t>
            </a:r>
            <a:r>
              <a:rPr lang="en-US" sz="3200" dirty="0">
                <a:latin typeface="Trade Gothic LT Std" pitchFamily="2" charset="0"/>
                <a:hlinkClick r:id="rId3"/>
              </a:rPr>
              <a:t>admission@govst.edu</a:t>
            </a:r>
            <a:r>
              <a:rPr lang="en-US" sz="3200" dirty="0">
                <a:latin typeface="Trade Gothic LT Std" pitchFamily="2" charset="0"/>
              </a:rPr>
              <a:t> </a:t>
            </a:r>
          </a:p>
          <a:p>
            <a:endParaRPr lang="en-US" sz="3200" dirty="0">
              <a:latin typeface="Trade Gothic LT Std" pitchFamily="2" charset="0"/>
            </a:endParaRPr>
          </a:p>
          <a:p>
            <a:r>
              <a:rPr lang="en-US" sz="3200" b="1" dirty="0">
                <a:solidFill>
                  <a:srgbClr val="E97726"/>
                </a:solidFill>
                <a:latin typeface="Trade Gothic LT Std" pitchFamily="2" charset="0"/>
              </a:rPr>
              <a:t>Website</a:t>
            </a:r>
            <a:r>
              <a:rPr lang="en-US" sz="3200" dirty="0">
                <a:solidFill>
                  <a:srgbClr val="E97726"/>
                </a:solidFill>
                <a:latin typeface="Trade Gothic LT Std" pitchFamily="2" charset="0"/>
              </a:rPr>
              <a:t>:</a:t>
            </a:r>
            <a:r>
              <a:rPr lang="en-US" sz="3200" dirty="0">
                <a:latin typeface="Trade Gothic LT Std" pitchFamily="2" charset="0"/>
              </a:rPr>
              <a:t> </a:t>
            </a:r>
            <a:r>
              <a:rPr lang="en-US" sz="3200" dirty="0">
                <a:latin typeface="Trade Gothic LT Std" pitchFamily="2" charset="0"/>
                <a:hlinkClick r:id="rId4"/>
              </a:rPr>
              <a:t>www.govst.edu/admissions</a:t>
            </a:r>
            <a:r>
              <a:rPr lang="en-US" sz="3200" dirty="0">
                <a:latin typeface="Trade Gothic LT Std" pitchFamily="2" charset="0"/>
              </a:rPr>
              <a:t> </a:t>
            </a:r>
            <a:r>
              <a:rPr lang="en-US" sz="3200" b="1" dirty="0">
                <a:solidFill>
                  <a:srgbClr val="E97726"/>
                </a:solidFill>
                <a:latin typeface="Trade Gothic LT Std" pitchFamily="2" charset="0"/>
              </a:rPr>
              <a:t> </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9778" t="5816" r="30621" b="66051"/>
          <a:stretch/>
        </p:blipFill>
        <p:spPr>
          <a:xfrm>
            <a:off x="1080951" y="2926591"/>
            <a:ext cx="929406" cy="66028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9778" t="36083" r="30621" b="35784"/>
          <a:stretch/>
        </p:blipFill>
        <p:spPr>
          <a:xfrm>
            <a:off x="1075605" y="1926735"/>
            <a:ext cx="949130" cy="67429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9778" t="68424" r="30621"/>
          <a:stretch/>
        </p:blipFill>
        <p:spPr>
          <a:xfrm>
            <a:off x="1008963" y="3837034"/>
            <a:ext cx="1073383" cy="855881"/>
          </a:xfrm>
          <a:prstGeom prst="rect">
            <a:avLst/>
          </a:prstGeom>
        </p:spPr>
      </p:pic>
    </p:spTree>
    <p:extLst>
      <p:ext uri="{BB962C8B-B14F-4D97-AF65-F5344CB8AC3E}">
        <p14:creationId xmlns:p14="http://schemas.microsoft.com/office/powerpoint/2010/main" val="351443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C146E-EFBB-3648-8805-E2CE90410A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E044D94-C57E-294F-8A89-7DF2FA9C204D}"/>
              </a:ext>
            </a:extLst>
          </p:cNvPr>
          <p:cNvSpPr txBox="1"/>
          <p:nvPr/>
        </p:nvSpPr>
        <p:spPr>
          <a:xfrm>
            <a:off x="2288528" y="301198"/>
            <a:ext cx="9436573" cy="830997"/>
          </a:xfrm>
          <a:prstGeom prst="rect">
            <a:avLst/>
          </a:prstGeom>
          <a:noFill/>
        </p:spPr>
        <p:txBody>
          <a:bodyPr wrap="square" rtlCol="0">
            <a:spAutoFit/>
          </a:bodyPr>
          <a:lstStyle/>
          <a:p>
            <a:r>
              <a:rPr lang="en-US" sz="4800" b="1" dirty="0">
                <a:latin typeface="Trade Gothic LT Std" pitchFamily="2" charset="0"/>
              </a:rPr>
              <a:t>Ways to Connect to Admissions</a:t>
            </a:r>
          </a:p>
        </p:txBody>
      </p:sp>
      <p:pic>
        <p:nvPicPr>
          <p:cNvPr id="8" name="Picture 7">
            <a:extLst>
              <a:ext uri="{FF2B5EF4-FFF2-40B4-BE49-F238E27FC236}">
                <a16:creationId xmlns:a16="http://schemas.microsoft.com/office/drawing/2014/main" id="{0726D7BE-1894-FD48-82CE-E4C9334AD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66" y="1433393"/>
            <a:ext cx="2112569" cy="2965611"/>
          </a:xfrm>
          <a:prstGeom prst="rect">
            <a:avLst/>
          </a:prstGeom>
        </p:spPr>
      </p:pic>
      <p:sp>
        <p:nvSpPr>
          <p:cNvPr id="10" name="TextBox 9">
            <a:extLst>
              <a:ext uri="{FF2B5EF4-FFF2-40B4-BE49-F238E27FC236}">
                <a16:creationId xmlns:a16="http://schemas.microsoft.com/office/drawing/2014/main" id="{10F8D161-E288-A14D-A10C-3B17764B3F2A}"/>
              </a:ext>
            </a:extLst>
          </p:cNvPr>
          <p:cNvSpPr txBox="1"/>
          <p:nvPr/>
        </p:nvSpPr>
        <p:spPr>
          <a:xfrm>
            <a:off x="2755427" y="5310306"/>
            <a:ext cx="9436573" cy="830997"/>
          </a:xfrm>
          <a:prstGeom prst="rect">
            <a:avLst/>
          </a:prstGeom>
          <a:noFill/>
        </p:spPr>
        <p:txBody>
          <a:bodyPr wrap="square" rtlCol="0">
            <a:spAutoFit/>
          </a:bodyPr>
          <a:lstStyle/>
          <a:p>
            <a:pPr algn="ctr"/>
            <a:r>
              <a:rPr lang="en-US" sz="2400" b="1" dirty="0">
                <a:solidFill>
                  <a:srgbClr val="E97726"/>
                </a:solidFill>
                <a:latin typeface="Trade Gothic LT Std" pitchFamily="2" charset="0"/>
              </a:rPr>
              <a:t>Direct Link: </a:t>
            </a:r>
            <a:r>
              <a:rPr lang="en-US" sz="2400" dirty="0">
                <a:solidFill>
                  <a:srgbClr val="E97726"/>
                </a:solidFill>
                <a:latin typeface="Trade Gothic LT Std" pitchFamily="2" charset="0"/>
              </a:rPr>
              <a:t>www.govst.edu/admissions/</a:t>
            </a:r>
          </a:p>
          <a:p>
            <a:pPr algn="ctr"/>
            <a:r>
              <a:rPr lang="en-US" sz="2400" b="1" dirty="0">
                <a:solidFill>
                  <a:srgbClr val="E97726"/>
                </a:solidFill>
                <a:latin typeface="Trade Gothic LT Std" pitchFamily="2" charset="0"/>
              </a:rPr>
              <a:t>Spanish Language Virtual Appointments Available</a:t>
            </a:r>
          </a:p>
        </p:txBody>
      </p:sp>
      <p:sp>
        <p:nvSpPr>
          <p:cNvPr id="2" name="TextBox 1"/>
          <p:cNvSpPr txBox="1"/>
          <p:nvPr/>
        </p:nvSpPr>
        <p:spPr>
          <a:xfrm>
            <a:off x="5958610" y="1559257"/>
            <a:ext cx="4913745" cy="3877985"/>
          </a:xfrm>
          <a:prstGeom prst="rect">
            <a:avLst/>
          </a:prstGeom>
          <a:noFill/>
        </p:spPr>
        <p:txBody>
          <a:bodyPr wrap="square" lIns="91440" tIns="45720" rIns="91440" bIns="45720" rtlCol="0" anchor="t">
            <a:spAutoFit/>
          </a:bodyPr>
          <a:lstStyle/>
          <a:p>
            <a:r>
              <a:rPr lang="en-US" sz="2400" b="1" dirty="0">
                <a:solidFill>
                  <a:srgbClr val="E97726"/>
                </a:solidFill>
                <a:latin typeface="Trade Gothic LT Std" pitchFamily="2" charset="0"/>
              </a:rPr>
              <a:t>Direct Line: </a:t>
            </a:r>
            <a:br>
              <a:rPr lang="en-US" sz="2400" b="1" dirty="0">
                <a:solidFill>
                  <a:srgbClr val="E97726"/>
                </a:solidFill>
                <a:latin typeface="Trade Gothic LT Std" pitchFamily="2" charset="0"/>
              </a:rPr>
            </a:br>
            <a:r>
              <a:rPr lang="en-US" sz="2400" dirty="0"/>
              <a:t>708-534-4490</a:t>
            </a:r>
          </a:p>
          <a:p>
            <a:endParaRPr lang="en-US" sz="2400" b="1" dirty="0">
              <a:solidFill>
                <a:srgbClr val="E97726"/>
              </a:solidFill>
              <a:latin typeface="Trade Gothic LT Std" pitchFamily="2" charset="0"/>
            </a:endParaRPr>
          </a:p>
          <a:p>
            <a:r>
              <a:rPr lang="en-US" sz="2400" b="1" dirty="0">
                <a:solidFill>
                  <a:srgbClr val="E97726"/>
                </a:solidFill>
                <a:latin typeface="Trade Gothic LT Std" pitchFamily="2" charset="0"/>
              </a:rPr>
              <a:t>Bailie Antwiler:</a:t>
            </a:r>
          </a:p>
          <a:p>
            <a:r>
              <a:rPr lang="en-US" sz="1800" dirty="0">
                <a:latin typeface="Trade Gothic LT Std" pitchFamily="2" charset="0"/>
                <a:hlinkClick r:id="rId4"/>
              </a:rPr>
              <a:t>bantwiler@govst.edu</a:t>
            </a:r>
            <a:endParaRPr lang="en-US" sz="1800" dirty="0">
              <a:latin typeface="Trade Gothic LT Std" pitchFamily="2" charset="0"/>
            </a:endParaRPr>
          </a:p>
          <a:p>
            <a:r>
              <a:rPr lang="en-US" dirty="0">
                <a:latin typeface="Trade Gothic LT Std" pitchFamily="2" charset="0"/>
              </a:rPr>
              <a:t>708-235-6841</a:t>
            </a:r>
          </a:p>
          <a:p>
            <a:endParaRPr lang="en-US" sz="1800" dirty="0">
              <a:latin typeface="Trade Gothic LT Std" pitchFamily="2" charset="0"/>
            </a:endParaRPr>
          </a:p>
          <a:p>
            <a:r>
              <a:rPr lang="en-US" sz="2400" b="1" dirty="0">
                <a:solidFill>
                  <a:srgbClr val="E97726"/>
                </a:solidFill>
                <a:latin typeface="Trade Gothic LT Std"/>
              </a:rPr>
              <a:t>Stephanie Maltos: </a:t>
            </a:r>
          </a:p>
          <a:p>
            <a:r>
              <a:rPr lang="en-US" dirty="0">
                <a:hlinkClick r:id="rId5"/>
              </a:rPr>
              <a:t>smaltos@govst.edu</a:t>
            </a:r>
            <a:endParaRPr lang="en-US" dirty="0"/>
          </a:p>
          <a:p>
            <a:r>
              <a:rPr lang="en-US" dirty="0"/>
              <a:t>708-235-7161</a:t>
            </a:r>
            <a:endParaRPr lang="en-US" dirty="0">
              <a:ea typeface="Calibri" panose="020F0502020204030204"/>
              <a:cs typeface="Calibri" panose="020F0502020204030204"/>
            </a:endParaRPr>
          </a:p>
          <a:p>
            <a:endParaRPr lang="en-US" sz="1800" dirty="0">
              <a:latin typeface="Trade Gothic LT Std" pitchFamily="2" charset="0"/>
            </a:endParaRPr>
          </a:p>
          <a:p>
            <a:endParaRPr lang="en-US" sz="1800" dirty="0">
              <a:latin typeface="Trade Gothic LT Std" pitchFamily="2" charset="0"/>
            </a:endParaRPr>
          </a:p>
        </p:txBody>
      </p:sp>
    </p:spTree>
    <p:extLst>
      <p:ext uri="{BB962C8B-B14F-4D97-AF65-F5344CB8AC3E}">
        <p14:creationId xmlns:p14="http://schemas.microsoft.com/office/powerpoint/2010/main" val="318558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C42758-3A51-2646-A549-D3F897A79245}"/>
              </a:ext>
            </a:extLst>
          </p:cNvPr>
          <p:cNvSpPr txBox="1"/>
          <p:nvPr/>
        </p:nvSpPr>
        <p:spPr>
          <a:xfrm>
            <a:off x="3143250" y="3547946"/>
            <a:ext cx="8844534" cy="461665"/>
          </a:xfrm>
          <a:prstGeom prst="rect">
            <a:avLst/>
          </a:prstGeom>
          <a:noFill/>
        </p:spPr>
        <p:txBody>
          <a:bodyPr wrap="square" rtlCol="0">
            <a:spAutoFit/>
          </a:bodyPr>
          <a:lstStyle/>
          <a:p>
            <a:endParaRPr lang="en-US" sz="2400" dirty="0">
              <a:solidFill>
                <a:schemeClr val="bg1"/>
              </a:solidFill>
              <a:latin typeface="Trade Gothic LT Std" pitchFamily="2" charset="0"/>
            </a:endParaRPr>
          </a:p>
        </p:txBody>
      </p:sp>
    </p:spTree>
    <p:extLst>
      <p:ext uri="{BB962C8B-B14F-4D97-AF65-F5344CB8AC3E}">
        <p14:creationId xmlns:p14="http://schemas.microsoft.com/office/powerpoint/2010/main" val="359417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A cartoon character with a black background&#10;&#10;AI-generated content may be incorrect.">
            <a:extLst>
              <a:ext uri="{FF2B5EF4-FFF2-40B4-BE49-F238E27FC236}">
                <a16:creationId xmlns:a16="http://schemas.microsoft.com/office/drawing/2014/main" id="{DB94166E-D1CA-A2B5-FA1E-926DC85431CE}"/>
              </a:ext>
            </a:extLst>
          </p:cNvPr>
          <p:cNvPicPr>
            <a:picLocks noChangeAspect="1"/>
          </p:cNvPicPr>
          <p:nvPr/>
        </p:nvPicPr>
        <p:blipFill>
          <a:blip r:embed="rId3"/>
          <a:stretch>
            <a:fillRect/>
          </a:stretch>
        </p:blipFill>
        <p:spPr>
          <a:xfrm>
            <a:off x="4716" y="18233"/>
            <a:ext cx="12298024" cy="6844625"/>
          </a:xfrm>
          <a:prstGeom prst="rect">
            <a:avLst/>
          </a:prstGeom>
        </p:spPr>
      </p:pic>
    </p:spTree>
    <p:extLst>
      <p:ext uri="{BB962C8B-B14F-4D97-AF65-F5344CB8AC3E}">
        <p14:creationId xmlns:p14="http://schemas.microsoft.com/office/powerpoint/2010/main" val="3768827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351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119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21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D0AAF-2ED2-D34D-B046-E1F99F717E3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2F8D911-5727-5B4A-93E2-D36635697A23}"/>
              </a:ext>
            </a:extLst>
          </p:cNvPr>
          <p:cNvSpPr txBox="1"/>
          <p:nvPr/>
        </p:nvSpPr>
        <p:spPr>
          <a:xfrm>
            <a:off x="2455618" y="703559"/>
            <a:ext cx="9436573" cy="1015663"/>
          </a:xfrm>
          <a:prstGeom prst="rect">
            <a:avLst/>
          </a:prstGeom>
          <a:noFill/>
        </p:spPr>
        <p:txBody>
          <a:bodyPr wrap="square" lIns="91440" tIns="45720" rIns="91440" bIns="45720" rtlCol="0" anchor="t">
            <a:spAutoFit/>
          </a:bodyPr>
          <a:lstStyle/>
          <a:p>
            <a:r>
              <a:rPr lang="en-US" sz="6000" b="1" dirty="0">
                <a:solidFill>
                  <a:srgbClr val="E97726"/>
                </a:solidFill>
                <a:latin typeface="Trade Gothic LT Std"/>
              </a:rPr>
              <a:t>GovState </a:t>
            </a:r>
            <a:r>
              <a:rPr lang="en-US" sz="6000" b="1" dirty="0">
                <a:latin typeface="Trade Gothic LT Std"/>
              </a:rPr>
              <a:t>Quick Facts</a:t>
            </a:r>
            <a:endParaRPr lang="en-US" sz="6000" b="1" dirty="0">
              <a:latin typeface="Trade Gothic LT Std" pitchFamily="2" charset="0"/>
            </a:endParaRPr>
          </a:p>
        </p:txBody>
      </p:sp>
      <p:sp>
        <p:nvSpPr>
          <p:cNvPr id="5" name="TextBox 4">
            <a:extLst>
              <a:ext uri="{FF2B5EF4-FFF2-40B4-BE49-F238E27FC236}">
                <a16:creationId xmlns:a16="http://schemas.microsoft.com/office/drawing/2014/main" id="{A0D27047-51A3-BC43-B3D2-7D7F085F34E8}"/>
              </a:ext>
            </a:extLst>
          </p:cNvPr>
          <p:cNvSpPr txBox="1"/>
          <p:nvPr/>
        </p:nvSpPr>
        <p:spPr>
          <a:xfrm>
            <a:off x="2343701" y="1882289"/>
            <a:ext cx="10055037" cy="4154984"/>
          </a:xfrm>
          <a:prstGeom prst="rect">
            <a:avLst/>
          </a:prstGeom>
          <a:noFill/>
        </p:spPr>
        <p:txBody>
          <a:bodyPr wrap="square" lIns="91440" tIns="45720" rIns="91440" bIns="45720" rtlCol="0" anchor="t">
            <a:spAutoFit/>
          </a:bodyPr>
          <a:lstStyle/>
          <a:p>
            <a:r>
              <a:rPr lang="en-US" sz="2400" dirty="0">
                <a:latin typeface="Trade Gothic LT Std"/>
              </a:rPr>
              <a:t>- Founded in </a:t>
            </a:r>
            <a:r>
              <a:rPr lang="en-US" sz="2400" b="1" dirty="0">
                <a:solidFill>
                  <a:srgbClr val="E97726"/>
                </a:solidFill>
                <a:latin typeface="Trade Gothic LT Std"/>
              </a:rPr>
              <a:t>1969</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4,427</a:t>
            </a:r>
            <a:r>
              <a:rPr lang="en-US" sz="2400" dirty="0">
                <a:latin typeface="Trade Gothic LT Std"/>
              </a:rPr>
              <a:t> Students Enrolled</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12:1</a:t>
            </a:r>
            <a:r>
              <a:rPr lang="en-US" sz="2400" dirty="0">
                <a:latin typeface="Trade Gothic LT Std"/>
              </a:rPr>
              <a:t> Student-Faculty Ratio</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49,000</a:t>
            </a:r>
            <a:r>
              <a:rPr lang="en-US" sz="2400" dirty="0">
                <a:latin typeface="Trade Gothic LT Std"/>
              </a:rPr>
              <a:t> alumni</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42.6%</a:t>
            </a:r>
            <a:r>
              <a:rPr lang="en-US" sz="2400" dirty="0">
                <a:latin typeface="Trade Gothic LT Std"/>
              </a:rPr>
              <a:t> </a:t>
            </a:r>
            <a:r>
              <a:rPr lang="en-US" sz="2200" dirty="0">
                <a:latin typeface="Trade Gothic LT Std"/>
              </a:rPr>
              <a:t>of Undergraduates are First Generation College Students</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25</a:t>
            </a:r>
            <a:r>
              <a:rPr lang="en-US" sz="2400" dirty="0">
                <a:latin typeface="Trade Gothic LT Std"/>
              </a:rPr>
              <a:t> countries represented in our student body </a:t>
            </a:r>
            <a:endParaRPr lang="en-US" sz="2400" dirty="0">
              <a:latin typeface="Trade Gothic LT Std" pitchFamily="2" charset="0"/>
            </a:endParaRPr>
          </a:p>
        </p:txBody>
      </p:sp>
      <p:pic>
        <p:nvPicPr>
          <p:cNvPr id="1026" name="Picture 2" descr="State Universities in Illinois - IACAC">
            <a:extLst>
              <a:ext uri="{FF2B5EF4-FFF2-40B4-BE49-F238E27FC236}">
                <a16:creationId xmlns:a16="http://schemas.microsoft.com/office/drawing/2014/main" id="{BA9E3767-F031-7362-44FC-E4AA397AA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333" y="1639329"/>
            <a:ext cx="2203858" cy="285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1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62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492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6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16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404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98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51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12CDBE-5714-8549-A8C3-D375033B500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EB95D11-69A3-1A4A-89D4-838240C7C24F}"/>
              </a:ext>
            </a:extLst>
          </p:cNvPr>
          <p:cNvSpPr txBox="1"/>
          <p:nvPr/>
        </p:nvSpPr>
        <p:spPr>
          <a:xfrm>
            <a:off x="3143250" y="2644170"/>
            <a:ext cx="8561070" cy="1569660"/>
          </a:xfrm>
          <a:prstGeom prst="rect">
            <a:avLst/>
          </a:prstGeom>
          <a:noFill/>
        </p:spPr>
        <p:txBody>
          <a:bodyPr wrap="square" rtlCol="0">
            <a:spAutoFit/>
          </a:bodyPr>
          <a:lstStyle/>
          <a:p>
            <a:r>
              <a:rPr lang="en-US" sz="4800" b="1" dirty="0">
                <a:solidFill>
                  <a:schemeClr val="bg1"/>
                </a:solidFill>
                <a:latin typeface="Trade Gothic LT Std" pitchFamily="2" charset="0"/>
              </a:rPr>
              <a:t>FINANCIAL AID FOR</a:t>
            </a:r>
          </a:p>
          <a:p>
            <a:r>
              <a:rPr lang="en-US" sz="4800" b="1" dirty="0">
                <a:solidFill>
                  <a:schemeClr val="bg1"/>
                </a:solidFill>
                <a:latin typeface="Trade Gothic LT Std" pitchFamily="2" charset="0"/>
              </a:rPr>
              <a:t>TRANSFER STUDENTS</a:t>
            </a:r>
          </a:p>
        </p:txBody>
      </p:sp>
      <p:sp>
        <p:nvSpPr>
          <p:cNvPr id="5" name="TextBox 4">
            <a:extLst>
              <a:ext uri="{FF2B5EF4-FFF2-40B4-BE49-F238E27FC236}">
                <a16:creationId xmlns:a16="http://schemas.microsoft.com/office/drawing/2014/main" id="{0EC42758-3A51-2646-A549-D3F897A79245}"/>
              </a:ext>
            </a:extLst>
          </p:cNvPr>
          <p:cNvSpPr txBox="1"/>
          <p:nvPr/>
        </p:nvSpPr>
        <p:spPr>
          <a:xfrm>
            <a:off x="3143250" y="3547946"/>
            <a:ext cx="8844534" cy="461665"/>
          </a:xfrm>
          <a:prstGeom prst="rect">
            <a:avLst/>
          </a:prstGeom>
          <a:noFill/>
        </p:spPr>
        <p:txBody>
          <a:bodyPr wrap="square" rtlCol="0">
            <a:spAutoFit/>
          </a:bodyPr>
          <a:lstStyle/>
          <a:p>
            <a:endParaRPr lang="en-US" sz="2400" dirty="0">
              <a:solidFill>
                <a:schemeClr val="bg1"/>
              </a:solidFill>
              <a:latin typeface="Trade Gothic LT Std" pitchFamily="2" charset="0"/>
            </a:endParaRPr>
          </a:p>
        </p:txBody>
      </p:sp>
    </p:spTree>
    <p:extLst>
      <p:ext uri="{BB962C8B-B14F-4D97-AF65-F5344CB8AC3E}">
        <p14:creationId xmlns:p14="http://schemas.microsoft.com/office/powerpoint/2010/main" val="1810275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07886"/>
          </a:xfrm>
          <a:prstGeom prst="rect">
            <a:avLst/>
          </a:prstGeom>
          <a:noFill/>
        </p:spPr>
        <p:txBody>
          <a:bodyPr wrap="square" rtlCol="0">
            <a:spAutoFit/>
          </a:bodyPr>
          <a:lstStyle/>
          <a:p>
            <a:r>
              <a:rPr lang="en-US" sz="4000" b="1" dirty="0">
                <a:latin typeface="Trade Gothic LT Std" pitchFamily="2" charset="0"/>
              </a:rPr>
              <a:t>How Do I Apply for Financial Aid?</a:t>
            </a:r>
          </a:p>
        </p:txBody>
      </p:sp>
      <p:pic>
        <p:nvPicPr>
          <p:cNvPr id="2" name="Picture 1"/>
          <p:cNvPicPr>
            <a:picLocks noChangeAspect="1"/>
          </p:cNvPicPr>
          <p:nvPr/>
        </p:nvPicPr>
        <p:blipFill>
          <a:blip r:embed="rId3"/>
          <a:stretch>
            <a:fillRect/>
          </a:stretch>
        </p:blipFill>
        <p:spPr>
          <a:xfrm>
            <a:off x="377190" y="1937645"/>
            <a:ext cx="5081803" cy="2945439"/>
          </a:xfrm>
          <a:prstGeom prst="rect">
            <a:avLst/>
          </a:prstGeom>
          <a:ln>
            <a:solidFill>
              <a:srgbClr val="E97726"/>
            </a:solidFill>
          </a:ln>
        </p:spPr>
      </p:pic>
      <p:sp>
        <p:nvSpPr>
          <p:cNvPr id="10" name="TextBox 9">
            <a:extLst>
              <a:ext uri="{FF2B5EF4-FFF2-40B4-BE49-F238E27FC236}">
                <a16:creationId xmlns:a16="http://schemas.microsoft.com/office/drawing/2014/main" id="{7334B85D-9EA6-6443-860C-161F366C31E8}"/>
              </a:ext>
            </a:extLst>
          </p:cNvPr>
          <p:cNvSpPr txBox="1"/>
          <p:nvPr/>
        </p:nvSpPr>
        <p:spPr>
          <a:xfrm>
            <a:off x="5663176" y="3082960"/>
            <a:ext cx="6288040" cy="2000548"/>
          </a:xfrm>
          <a:prstGeom prst="rect">
            <a:avLst/>
          </a:prstGeom>
          <a:noFill/>
        </p:spPr>
        <p:txBody>
          <a:bodyPr wrap="square" rtlCol="0">
            <a:spAutoFit/>
          </a:bodyPr>
          <a:lstStyle/>
          <a:p>
            <a:pPr algn="ctr"/>
            <a:r>
              <a:rPr lang="en-US" sz="2400" b="1" u="sng" dirty="0">
                <a:solidFill>
                  <a:srgbClr val="E97726"/>
                </a:solidFill>
                <a:latin typeface="Trade Gothic LT Std" pitchFamily="2" charset="0"/>
              </a:rPr>
              <a:t>F</a:t>
            </a:r>
            <a:r>
              <a:rPr lang="en-US" sz="2400" dirty="0">
                <a:latin typeface="Trade Gothic LT Std" pitchFamily="2" charset="0"/>
              </a:rPr>
              <a:t>ree</a:t>
            </a:r>
            <a:r>
              <a:rPr lang="en-US" sz="2400" b="1" dirty="0">
                <a:latin typeface="Trade Gothic LT Std" pitchFamily="2" charset="0"/>
              </a:rPr>
              <a:t> </a:t>
            </a:r>
            <a:r>
              <a:rPr lang="en-US" sz="2400" b="1" u="sng" dirty="0">
                <a:solidFill>
                  <a:srgbClr val="E97726"/>
                </a:solidFill>
                <a:latin typeface="Trade Gothic LT Std" pitchFamily="2" charset="0"/>
              </a:rPr>
              <a:t>A</a:t>
            </a:r>
            <a:r>
              <a:rPr lang="en-US" sz="2400" dirty="0">
                <a:latin typeface="Trade Gothic LT Std" pitchFamily="2" charset="0"/>
              </a:rPr>
              <a:t>pplication for </a:t>
            </a:r>
            <a:r>
              <a:rPr lang="en-US" sz="2400" b="1" u="sng" dirty="0">
                <a:solidFill>
                  <a:srgbClr val="E97726"/>
                </a:solidFill>
                <a:latin typeface="Trade Gothic LT Std" pitchFamily="2" charset="0"/>
              </a:rPr>
              <a:t>F</a:t>
            </a:r>
            <a:r>
              <a:rPr lang="en-US" sz="2400" dirty="0">
                <a:latin typeface="Trade Gothic LT Std" pitchFamily="2" charset="0"/>
              </a:rPr>
              <a:t>ederal</a:t>
            </a:r>
            <a:r>
              <a:rPr lang="en-US" sz="2400" b="1" dirty="0">
                <a:latin typeface="Trade Gothic LT Std" pitchFamily="2" charset="0"/>
              </a:rPr>
              <a:t> </a:t>
            </a:r>
            <a:r>
              <a:rPr lang="en-US" sz="2400" b="1" u="sng" dirty="0">
                <a:solidFill>
                  <a:srgbClr val="E97726"/>
                </a:solidFill>
                <a:latin typeface="Trade Gothic LT Std" pitchFamily="2" charset="0"/>
              </a:rPr>
              <a:t>S</a:t>
            </a:r>
            <a:r>
              <a:rPr lang="en-US" sz="2400" dirty="0">
                <a:latin typeface="Trade Gothic LT Std" pitchFamily="2" charset="0"/>
              </a:rPr>
              <a:t>tudent</a:t>
            </a:r>
            <a:r>
              <a:rPr lang="en-US" sz="2400" b="1" dirty="0">
                <a:latin typeface="Trade Gothic LT Std" pitchFamily="2" charset="0"/>
              </a:rPr>
              <a:t> </a:t>
            </a:r>
            <a:r>
              <a:rPr lang="en-US" sz="2400" b="1" u="sng" dirty="0">
                <a:solidFill>
                  <a:srgbClr val="E97726"/>
                </a:solidFill>
                <a:latin typeface="Trade Gothic LT Std" pitchFamily="2" charset="0"/>
              </a:rPr>
              <a:t>A</a:t>
            </a:r>
            <a:r>
              <a:rPr lang="en-US" sz="2400" dirty="0">
                <a:latin typeface="Trade Gothic LT Std" pitchFamily="2" charset="0"/>
              </a:rPr>
              <a:t>id</a:t>
            </a:r>
          </a:p>
          <a:p>
            <a:pPr algn="ctr"/>
            <a:endParaRPr lang="en-US" b="1" dirty="0">
              <a:latin typeface="Trade Gothic LT Std" pitchFamily="2" charset="0"/>
            </a:endParaRPr>
          </a:p>
          <a:p>
            <a:pPr algn="ctr"/>
            <a:r>
              <a:rPr lang="en-US" b="1" dirty="0">
                <a:latin typeface="Trade Gothic LT Std" pitchFamily="2" charset="0"/>
              </a:rPr>
              <a:t>Found online at studentaid.gov</a:t>
            </a:r>
          </a:p>
          <a:p>
            <a:pPr algn="ctr"/>
            <a:r>
              <a:rPr lang="en-US" dirty="0">
                <a:solidFill>
                  <a:srgbClr val="E97726"/>
                </a:solidFill>
                <a:latin typeface="Trade Gothic LT Std" pitchFamily="2" charset="0"/>
              </a:rPr>
              <a:t>Direct Link: (</a:t>
            </a:r>
            <a:r>
              <a:rPr lang="en-US" dirty="0">
                <a:solidFill>
                  <a:srgbClr val="E97726"/>
                </a:solidFill>
                <a:latin typeface="Trade Gothic LT Std" pitchFamily="2" charset="0"/>
                <a:hlinkClick r:id="rId4"/>
              </a:rPr>
              <a:t>https://studentaid.gov/h/apply-for-aid/fafsa</a:t>
            </a:r>
            <a:r>
              <a:rPr lang="en-US" dirty="0">
                <a:solidFill>
                  <a:srgbClr val="E97726"/>
                </a:solidFill>
                <a:latin typeface="Trade Gothic LT Std" pitchFamily="2" charset="0"/>
              </a:rPr>
              <a:t>)</a:t>
            </a:r>
          </a:p>
          <a:p>
            <a:pPr algn="ctr"/>
            <a:endParaRPr lang="en-US" dirty="0">
              <a:solidFill>
                <a:srgbClr val="E97726"/>
              </a:solidFill>
              <a:latin typeface="Trade Gothic LT Std" pitchFamily="2" charset="0"/>
            </a:endParaRPr>
          </a:p>
          <a:p>
            <a:pPr marL="285750" indent="-285750">
              <a:buFont typeface="Arial" panose="020B0604020202020204" pitchFamily="34" charset="0"/>
              <a:buChar char="•"/>
            </a:pPr>
            <a:r>
              <a:rPr lang="en-US" sz="2400" dirty="0">
                <a:solidFill>
                  <a:srgbClr val="E97726"/>
                </a:solidFill>
                <a:latin typeface="Trade Gothic LT Std" pitchFamily="2" charset="0"/>
              </a:rPr>
              <a:t>Update for 25/26 FAFSA</a:t>
            </a:r>
          </a:p>
        </p:txBody>
      </p:sp>
      <p:sp>
        <p:nvSpPr>
          <p:cNvPr id="11" name="TextBox 10">
            <a:extLst>
              <a:ext uri="{FF2B5EF4-FFF2-40B4-BE49-F238E27FC236}">
                <a16:creationId xmlns:a16="http://schemas.microsoft.com/office/drawing/2014/main" id="{7334B85D-9EA6-6443-860C-161F366C31E8}"/>
              </a:ext>
            </a:extLst>
          </p:cNvPr>
          <p:cNvSpPr txBox="1"/>
          <p:nvPr/>
        </p:nvSpPr>
        <p:spPr>
          <a:xfrm>
            <a:off x="5635690" y="2333021"/>
            <a:ext cx="8504200" cy="646331"/>
          </a:xfrm>
          <a:prstGeom prst="rect">
            <a:avLst/>
          </a:prstGeom>
          <a:noFill/>
        </p:spPr>
        <p:txBody>
          <a:bodyPr wrap="square" rtlCol="0">
            <a:spAutoFit/>
          </a:bodyPr>
          <a:lstStyle/>
          <a:p>
            <a:r>
              <a:rPr lang="en-US" sz="3600" b="1" dirty="0">
                <a:solidFill>
                  <a:srgbClr val="E97726"/>
                </a:solidFill>
                <a:latin typeface="Trade Gothic LT Std" pitchFamily="2" charset="0"/>
              </a:rPr>
              <a:t>Have you done the #FAFSA?</a:t>
            </a:r>
          </a:p>
        </p:txBody>
      </p:sp>
    </p:spTree>
    <p:extLst>
      <p:ext uri="{BB962C8B-B14F-4D97-AF65-F5344CB8AC3E}">
        <p14:creationId xmlns:p14="http://schemas.microsoft.com/office/powerpoint/2010/main" val="4294400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07886"/>
          </a:xfrm>
          <a:prstGeom prst="rect">
            <a:avLst/>
          </a:prstGeom>
          <a:noFill/>
        </p:spPr>
        <p:txBody>
          <a:bodyPr wrap="square" rtlCol="0">
            <a:spAutoFit/>
          </a:bodyPr>
          <a:lstStyle/>
          <a:p>
            <a:r>
              <a:rPr lang="en-US" sz="4000" b="1" dirty="0">
                <a:latin typeface="Trade Gothic LT Std" pitchFamily="2" charset="0"/>
              </a:rPr>
              <a:t>Types of Financial Aid</a:t>
            </a:r>
          </a:p>
        </p:txBody>
      </p:sp>
      <p:sp>
        <p:nvSpPr>
          <p:cNvPr id="5" name="TextBox 4">
            <a:extLst>
              <a:ext uri="{FF2B5EF4-FFF2-40B4-BE49-F238E27FC236}">
                <a16:creationId xmlns:a16="http://schemas.microsoft.com/office/drawing/2014/main" id="{7334B85D-9EA6-6443-860C-161F366C31E8}"/>
              </a:ext>
            </a:extLst>
          </p:cNvPr>
          <p:cNvSpPr txBox="1"/>
          <p:nvPr/>
        </p:nvSpPr>
        <p:spPr>
          <a:xfrm>
            <a:off x="377190" y="1213348"/>
            <a:ext cx="10511634" cy="3970318"/>
          </a:xfrm>
          <a:prstGeom prst="rect">
            <a:avLst/>
          </a:prstGeom>
          <a:noFill/>
        </p:spPr>
        <p:txBody>
          <a:bodyPr wrap="square" rtlCol="0">
            <a:spAutoFit/>
          </a:bodyPr>
          <a:lstStyle/>
          <a:p>
            <a:r>
              <a:rPr lang="en-US" sz="3600" dirty="0">
                <a:latin typeface="Trade Gothic LT Std" pitchFamily="2" charset="0"/>
              </a:rPr>
              <a:t>1. </a:t>
            </a:r>
            <a:r>
              <a:rPr lang="en-US" sz="3600" b="1" dirty="0">
                <a:solidFill>
                  <a:srgbClr val="E97726"/>
                </a:solidFill>
                <a:latin typeface="Trade Gothic LT Std" pitchFamily="2" charset="0"/>
              </a:rPr>
              <a:t>Grants</a:t>
            </a:r>
          </a:p>
          <a:p>
            <a:endParaRPr lang="en-US" sz="3600" dirty="0">
              <a:solidFill>
                <a:srgbClr val="FF0000"/>
              </a:solidFill>
              <a:latin typeface="Trade Gothic LT Std" pitchFamily="2" charset="0"/>
            </a:endParaRPr>
          </a:p>
          <a:p>
            <a:r>
              <a:rPr lang="en-US" sz="3600" dirty="0">
                <a:latin typeface="Trade Gothic LT Std" pitchFamily="2" charset="0"/>
              </a:rPr>
              <a:t>2. </a:t>
            </a:r>
            <a:r>
              <a:rPr lang="en-US" sz="3600" b="1" dirty="0">
                <a:solidFill>
                  <a:srgbClr val="E97726"/>
                </a:solidFill>
                <a:latin typeface="Trade Gothic LT Std" pitchFamily="2" charset="0"/>
              </a:rPr>
              <a:t>Loans</a:t>
            </a:r>
          </a:p>
          <a:p>
            <a:endParaRPr lang="en-US" sz="3600" dirty="0">
              <a:solidFill>
                <a:srgbClr val="FF0000"/>
              </a:solidFill>
              <a:latin typeface="Trade Gothic LT Std" pitchFamily="2" charset="0"/>
            </a:endParaRPr>
          </a:p>
          <a:p>
            <a:r>
              <a:rPr lang="en-US" sz="3600" dirty="0">
                <a:latin typeface="Trade Gothic LT Std" pitchFamily="2" charset="0"/>
              </a:rPr>
              <a:t>3. </a:t>
            </a:r>
            <a:r>
              <a:rPr lang="en-US" sz="3600" b="1" dirty="0">
                <a:solidFill>
                  <a:srgbClr val="E97726"/>
                </a:solidFill>
                <a:latin typeface="Trade Gothic LT Std" pitchFamily="2" charset="0"/>
              </a:rPr>
              <a:t>Scholarships</a:t>
            </a:r>
          </a:p>
          <a:p>
            <a:endParaRPr lang="en-US" sz="3600" dirty="0">
              <a:solidFill>
                <a:srgbClr val="FF0000"/>
              </a:solidFill>
              <a:latin typeface="Trade Gothic LT Std" pitchFamily="2" charset="0"/>
            </a:endParaRPr>
          </a:p>
          <a:p>
            <a:r>
              <a:rPr lang="en-US" sz="3600" dirty="0">
                <a:latin typeface="Trade Gothic LT Std" pitchFamily="2" charset="0"/>
              </a:rPr>
              <a:t>4. </a:t>
            </a:r>
            <a:r>
              <a:rPr lang="en-US" sz="3600" b="1" dirty="0">
                <a:solidFill>
                  <a:srgbClr val="E97726"/>
                </a:solidFill>
                <a:latin typeface="Trade Gothic LT Std" pitchFamily="2" charset="0"/>
              </a:rPr>
              <a:t>Student Employment Opportunities</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7029" t="13742" r="21882" b="14965"/>
          <a:stretch/>
        </p:blipFill>
        <p:spPr>
          <a:xfrm>
            <a:off x="5783366" y="305506"/>
            <a:ext cx="3604299" cy="4206355"/>
          </a:xfrm>
          <a:prstGeom prst="rect">
            <a:avLst/>
          </a:prstGeom>
        </p:spPr>
      </p:pic>
    </p:spTree>
    <p:extLst>
      <p:ext uri="{BB962C8B-B14F-4D97-AF65-F5344CB8AC3E}">
        <p14:creationId xmlns:p14="http://schemas.microsoft.com/office/powerpoint/2010/main" val="423237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3D0AAF-2ED2-D34D-B046-E1F99F717E3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E044D94-C57E-294F-8A89-7DF2FA9C204D}"/>
              </a:ext>
            </a:extLst>
          </p:cNvPr>
          <p:cNvSpPr txBox="1"/>
          <p:nvPr/>
        </p:nvSpPr>
        <p:spPr>
          <a:xfrm>
            <a:off x="2665825" y="637869"/>
            <a:ext cx="8963608" cy="769441"/>
          </a:xfrm>
          <a:prstGeom prst="rect">
            <a:avLst/>
          </a:prstGeom>
          <a:noFill/>
        </p:spPr>
        <p:txBody>
          <a:bodyPr wrap="square" lIns="91440" tIns="45720" rIns="91440" bIns="45720" rtlCol="0" anchor="t">
            <a:spAutoFit/>
          </a:bodyPr>
          <a:lstStyle/>
          <a:p>
            <a:r>
              <a:rPr lang="en-US" sz="4400" b="1" dirty="0">
                <a:latin typeface="Trade Gothic LT Std"/>
              </a:rPr>
              <a:t>Find the right program for </a:t>
            </a:r>
            <a:r>
              <a:rPr lang="en-US" sz="4400" b="1" dirty="0">
                <a:solidFill>
                  <a:srgbClr val="E97726"/>
                </a:solidFill>
                <a:latin typeface="Trade Gothic LT Std"/>
              </a:rPr>
              <a:t>YOU</a:t>
            </a:r>
            <a:r>
              <a:rPr lang="en-US" sz="4400" b="1" dirty="0">
                <a:latin typeface="Trade Gothic LT Std"/>
              </a:rPr>
              <a:t>!</a:t>
            </a:r>
          </a:p>
        </p:txBody>
      </p:sp>
      <p:sp>
        <p:nvSpPr>
          <p:cNvPr id="5" name="TextBox 4">
            <a:extLst>
              <a:ext uri="{FF2B5EF4-FFF2-40B4-BE49-F238E27FC236}">
                <a16:creationId xmlns:a16="http://schemas.microsoft.com/office/drawing/2014/main" id="{4D464284-F5D8-BB44-A445-F13CCC426218}"/>
              </a:ext>
            </a:extLst>
          </p:cNvPr>
          <p:cNvSpPr txBox="1"/>
          <p:nvPr/>
        </p:nvSpPr>
        <p:spPr>
          <a:xfrm>
            <a:off x="4067346" y="1495531"/>
            <a:ext cx="6829357" cy="4893647"/>
          </a:xfrm>
          <a:prstGeom prst="rect">
            <a:avLst/>
          </a:prstGeom>
          <a:noFill/>
        </p:spPr>
        <p:txBody>
          <a:bodyPr wrap="square" lIns="91440" tIns="45720" rIns="91440" bIns="45720" rtlCol="0" anchor="t">
            <a:spAutoFit/>
          </a:bodyPr>
          <a:lstStyle/>
          <a:p>
            <a:pPr algn="ctr"/>
            <a:r>
              <a:rPr lang="en-US" sz="2800" b="1" dirty="0">
                <a:solidFill>
                  <a:srgbClr val="E97726"/>
                </a:solidFill>
                <a:latin typeface="Trade Gothic LT Std"/>
              </a:rPr>
              <a:t>College of Arts and Sciences</a:t>
            </a:r>
            <a:endParaRPr lang="en-US" sz="2800" dirty="0">
              <a:solidFill>
                <a:srgbClr val="000000"/>
              </a:solidFill>
              <a:latin typeface="Calibri" panose="020F0502020204030204"/>
              <a:cs typeface="Calibri" panose="020F0502020204030204"/>
            </a:endParaRPr>
          </a:p>
          <a:p>
            <a:pPr algn="ctr"/>
            <a:r>
              <a:rPr lang="en-US" sz="2400" dirty="0">
                <a:latin typeface="Trade Gothic LT Std"/>
              </a:rPr>
              <a:t>16 programs, 23 minors</a:t>
            </a:r>
            <a:endParaRPr lang="en-US" dirty="0">
              <a:latin typeface="Calibri" panose="020F0502020204030204"/>
              <a:cs typeface="Calibri" panose="020F0502020204030204"/>
            </a:endParaRPr>
          </a:p>
          <a:p>
            <a:pPr algn="ctr"/>
            <a:endParaRPr lang="en-US" sz="2400" b="1" dirty="0">
              <a:solidFill>
                <a:srgbClr val="E97726"/>
              </a:solidFill>
              <a:latin typeface="Trade Gothic LT Std"/>
            </a:endParaRPr>
          </a:p>
          <a:p>
            <a:pPr algn="ctr"/>
            <a:r>
              <a:rPr lang="en-US" sz="2800" b="1" dirty="0">
                <a:solidFill>
                  <a:srgbClr val="E97726"/>
                </a:solidFill>
                <a:latin typeface="Trade Gothic LT Std"/>
              </a:rPr>
              <a:t>College of Education and Human Development</a:t>
            </a:r>
            <a:endParaRPr lang="en-US" sz="2800" b="1" dirty="0">
              <a:solidFill>
                <a:srgbClr val="E97726"/>
              </a:solidFill>
              <a:latin typeface="Trade Gothic LT Std" pitchFamily="2" charset="0"/>
            </a:endParaRPr>
          </a:p>
          <a:p>
            <a:pPr algn="ctr"/>
            <a:r>
              <a:rPr lang="en-US" sz="2400" dirty="0">
                <a:latin typeface="Trade Gothic LT Std"/>
              </a:rPr>
              <a:t>3 programs, 3 minors </a:t>
            </a:r>
            <a:endParaRPr lang="en-US" sz="2400" dirty="0">
              <a:latin typeface="Trade Gothic LT Std" pitchFamily="2" charset="0"/>
            </a:endParaRPr>
          </a:p>
          <a:p>
            <a:pPr algn="ctr"/>
            <a:endParaRPr lang="en-US" sz="2400" dirty="0">
              <a:latin typeface="Trade Gothic LT Std" pitchFamily="2" charset="0"/>
            </a:endParaRPr>
          </a:p>
          <a:p>
            <a:pPr algn="ctr"/>
            <a:r>
              <a:rPr lang="en-US" sz="2800" b="1" dirty="0">
                <a:solidFill>
                  <a:srgbClr val="E97726"/>
                </a:solidFill>
                <a:latin typeface="Trade Gothic LT Std"/>
              </a:rPr>
              <a:t>College of Business</a:t>
            </a:r>
            <a:r>
              <a:rPr lang="en-US" sz="2400" b="1" dirty="0">
                <a:solidFill>
                  <a:srgbClr val="E97726"/>
                </a:solidFill>
                <a:latin typeface="Trade Gothic LT Std"/>
              </a:rPr>
              <a:t> </a:t>
            </a:r>
            <a:endParaRPr lang="en-US" sz="2400" b="1" dirty="0">
              <a:solidFill>
                <a:srgbClr val="E97726"/>
              </a:solidFill>
              <a:latin typeface="Trade Gothic LT Std" pitchFamily="2" charset="0"/>
            </a:endParaRPr>
          </a:p>
          <a:p>
            <a:pPr algn="ctr"/>
            <a:r>
              <a:rPr lang="en-US" sz="2400" dirty="0">
                <a:latin typeface="Trade Gothic LT Std"/>
              </a:rPr>
              <a:t>5 programs, 8 minors </a:t>
            </a:r>
            <a:endParaRPr lang="en-US" sz="2400" dirty="0">
              <a:latin typeface="Trade Gothic LT Std" pitchFamily="2" charset="0"/>
            </a:endParaRPr>
          </a:p>
          <a:p>
            <a:pPr algn="ctr"/>
            <a:endParaRPr lang="en-US" sz="2800" b="1" dirty="0">
              <a:solidFill>
                <a:srgbClr val="E97726"/>
              </a:solidFill>
              <a:latin typeface="Trade Gothic LT Std"/>
            </a:endParaRPr>
          </a:p>
          <a:p>
            <a:pPr algn="ctr"/>
            <a:r>
              <a:rPr lang="en-US" sz="2800" b="1" dirty="0">
                <a:solidFill>
                  <a:srgbClr val="E97726"/>
                </a:solidFill>
                <a:latin typeface="Trade Gothic LT Std"/>
              </a:rPr>
              <a:t>College of Health and Human Services</a:t>
            </a:r>
            <a:endParaRPr lang="en-US" sz="2800" dirty="0">
              <a:solidFill>
                <a:srgbClr val="000000"/>
              </a:solidFill>
              <a:latin typeface="Trade Gothic LT Std" pitchFamily="2" charset="0"/>
            </a:endParaRPr>
          </a:p>
          <a:p>
            <a:pPr algn="ctr"/>
            <a:r>
              <a:rPr lang="en-US" sz="2400" dirty="0">
                <a:latin typeface="Trade Gothic LT Std"/>
              </a:rPr>
              <a:t>7 programs, 2 minors </a:t>
            </a:r>
            <a:endParaRPr lang="en-US" sz="2400" dirty="0">
              <a:latin typeface="Trade Gothic LT Std" pitchFamily="2" charset="0"/>
            </a:endParaRPr>
          </a:p>
        </p:txBody>
      </p:sp>
    </p:spTree>
    <p:extLst>
      <p:ext uri="{BB962C8B-B14F-4D97-AF65-F5344CB8AC3E}">
        <p14:creationId xmlns:p14="http://schemas.microsoft.com/office/powerpoint/2010/main" val="854856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D6791-157B-1E4C-BAD4-593B4082D1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A7A56A5-C6F4-874F-8405-447D172322B7}"/>
              </a:ext>
            </a:extLst>
          </p:cNvPr>
          <p:cNvSpPr txBox="1"/>
          <p:nvPr/>
        </p:nvSpPr>
        <p:spPr>
          <a:xfrm>
            <a:off x="377190" y="263629"/>
            <a:ext cx="11212830" cy="769441"/>
          </a:xfrm>
          <a:prstGeom prst="rect">
            <a:avLst/>
          </a:prstGeom>
          <a:noFill/>
        </p:spPr>
        <p:txBody>
          <a:bodyPr wrap="square" lIns="91440" tIns="45720" rIns="91440" bIns="45720" rtlCol="0" anchor="t">
            <a:spAutoFit/>
          </a:bodyPr>
          <a:lstStyle/>
          <a:p>
            <a:pPr algn="ctr"/>
            <a:r>
              <a:rPr lang="en-US" sz="4400" b="1" dirty="0">
                <a:latin typeface="Trade Gothic LT Std"/>
              </a:rPr>
              <a:t>Types of Grants </a:t>
            </a:r>
          </a:p>
        </p:txBody>
      </p:sp>
      <p:sp>
        <p:nvSpPr>
          <p:cNvPr id="5" name="TextBox 4">
            <a:extLst>
              <a:ext uri="{FF2B5EF4-FFF2-40B4-BE49-F238E27FC236}">
                <a16:creationId xmlns:a16="http://schemas.microsoft.com/office/drawing/2014/main" id="{367F8E3F-F893-DD41-8E05-7A6C6F8E66DD}"/>
              </a:ext>
            </a:extLst>
          </p:cNvPr>
          <p:cNvSpPr txBox="1"/>
          <p:nvPr/>
        </p:nvSpPr>
        <p:spPr>
          <a:xfrm>
            <a:off x="377190" y="1360982"/>
            <a:ext cx="10318519" cy="3539430"/>
          </a:xfrm>
          <a:prstGeom prst="rect">
            <a:avLst/>
          </a:prstGeom>
          <a:noFill/>
        </p:spPr>
        <p:txBody>
          <a:bodyPr wrap="square" lIns="91440" tIns="45720" rIns="91440" bIns="45720" rtlCol="0" anchor="t">
            <a:spAutoFit/>
          </a:bodyPr>
          <a:lstStyle/>
          <a:p>
            <a:pPr marL="229870" indent="-229870">
              <a:buFont typeface="Arial" panose="020B0604020202020204" pitchFamily="34" charset="0"/>
              <a:buChar char="•"/>
            </a:pPr>
            <a:r>
              <a:rPr lang="en-US" sz="3200" b="1" dirty="0">
                <a:solidFill>
                  <a:srgbClr val="E97726"/>
                </a:solidFill>
                <a:latin typeface="Trade Gothic LT Std" pitchFamily="2" charset="0"/>
              </a:rPr>
              <a:t>Federal PELL Grant</a:t>
            </a:r>
            <a:endParaRPr lang="en-US"/>
          </a:p>
          <a:p>
            <a:pPr>
              <a:tabLst>
                <a:tab pos="461963" algn="l"/>
              </a:tabLst>
            </a:pPr>
            <a:endParaRPr lang="en-US" sz="3200" b="1" dirty="0">
              <a:solidFill>
                <a:srgbClr val="E97726"/>
              </a:solidFill>
              <a:latin typeface="Trade Gothic LT Std"/>
            </a:endParaRPr>
          </a:p>
          <a:p>
            <a:pPr marL="229870" indent="-229870">
              <a:buFont typeface="Arial" panose="020B0604020202020204" pitchFamily="34" charset="0"/>
              <a:buChar char="•"/>
              <a:tabLst>
                <a:tab pos="461963" algn="l"/>
              </a:tabLst>
            </a:pPr>
            <a:r>
              <a:rPr lang="en-US" sz="3200" b="1" dirty="0">
                <a:solidFill>
                  <a:srgbClr val="E97726"/>
                </a:solidFill>
                <a:latin typeface="Trade Gothic LT Std" pitchFamily="2" charset="0"/>
              </a:rPr>
              <a:t>Illinois MAP Grant</a:t>
            </a:r>
          </a:p>
          <a:p>
            <a:pPr>
              <a:tabLst>
                <a:tab pos="461963" algn="l"/>
              </a:tabLst>
            </a:pPr>
            <a:endParaRPr lang="en-US" sz="3200" b="1" dirty="0">
              <a:solidFill>
                <a:srgbClr val="E97726"/>
              </a:solidFill>
              <a:latin typeface="Trade Gothic LT Std"/>
            </a:endParaRPr>
          </a:p>
          <a:p>
            <a:pPr marL="229870" indent="-229870">
              <a:buFont typeface="Arial" panose="020B0604020202020204" pitchFamily="34" charset="0"/>
              <a:buChar char="•"/>
              <a:tabLst>
                <a:tab pos="461963" algn="l"/>
              </a:tabLst>
            </a:pPr>
            <a:r>
              <a:rPr lang="en-US" sz="3200" b="1" dirty="0">
                <a:solidFill>
                  <a:srgbClr val="E97726"/>
                </a:solidFill>
                <a:latin typeface="Trade Gothic LT Std" pitchFamily="2" charset="0"/>
              </a:rPr>
              <a:t>Federal SEOG Grant</a:t>
            </a:r>
          </a:p>
          <a:p>
            <a:pPr>
              <a:tabLst>
                <a:tab pos="461963" algn="l"/>
              </a:tabLst>
            </a:pPr>
            <a:endParaRPr lang="en-US" sz="3200" b="1" dirty="0">
              <a:solidFill>
                <a:srgbClr val="E97726"/>
              </a:solidFill>
              <a:latin typeface="Trade Gothic LT Std"/>
            </a:endParaRPr>
          </a:p>
          <a:p>
            <a:pPr marL="229870" indent="-229870">
              <a:buFont typeface="Arial" panose="020B0604020202020204" pitchFamily="34" charset="0"/>
              <a:buChar char="•"/>
              <a:tabLst>
                <a:tab pos="461963" algn="l"/>
              </a:tabLst>
            </a:pPr>
            <a:r>
              <a:rPr lang="en-US" sz="3200" b="1" dirty="0">
                <a:solidFill>
                  <a:srgbClr val="E97726"/>
                </a:solidFill>
                <a:latin typeface="Trade Gothic LT Std" pitchFamily="2" charset="0"/>
              </a:rPr>
              <a:t>TEACH Grant</a:t>
            </a:r>
            <a:endParaRPr lang="en-US" sz="3200" dirty="0">
              <a:latin typeface="Trade Gothic LT Std" pitchFamily="2" charset="0"/>
            </a:endParaRPr>
          </a:p>
        </p:txBody>
      </p:sp>
      <p:pic>
        <p:nvPicPr>
          <p:cNvPr id="6" name="Picture 5">
            <a:extLst>
              <a:ext uri="{FF2B5EF4-FFF2-40B4-BE49-F238E27FC236}">
                <a16:creationId xmlns:a16="http://schemas.microsoft.com/office/drawing/2014/main" id="{6D848AF5-D027-1577-BCF5-70FAC2B65C0B}"/>
              </a:ext>
            </a:extLst>
          </p:cNvPr>
          <p:cNvPicPr>
            <a:picLocks noChangeAspect="1"/>
          </p:cNvPicPr>
          <p:nvPr/>
        </p:nvPicPr>
        <p:blipFill rotWithShape="1">
          <a:blip r:embed="rId3">
            <a:extLst>
              <a:ext uri="{28A0092B-C50C-407E-A947-70E740481C1C}">
                <a14:useLocalDpi xmlns:a14="http://schemas.microsoft.com/office/drawing/2010/main" val="0"/>
              </a:ext>
            </a:extLst>
          </a:blip>
          <a:srcRect l="10444" t="15467" r="10222" b="36799"/>
          <a:stretch/>
        </p:blipFill>
        <p:spPr>
          <a:xfrm>
            <a:off x="7074454" y="2122147"/>
            <a:ext cx="5038344" cy="3031474"/>
          </a:xfrm>
          <a:prstGeom prst="rect">
            <a:avLst/>
          </a:prstGeom>
        </p:spPr>
      </p:pic>
    </p:spTree>
    <p:extLst>
      <p:ext uri="{BB962C8B-B14F-4D97-AF65-F5344CB8AC3E}">
        <p14:creationId xmlns:p14="http://schemas.microsoft.com/office/powerpoint/2010/main" val="4013168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07886"/>
          </a:xfrm>
          <a:prstGeom prst="rect">
            <a:avLst/>
          </a:prstGeom>
          <a:noFill/>
        </p:spPr>
        <p:txBody>
          <a:bodyPr wrap="square" rtlCol="0">
            <a:spAutoFit/>
          </a:bodyPr>
          <a:lstStyle/>
          <a:p>
            <a:r>
              <a:rPr lang="en-US" sz="4000" b="1" dirty="0">
                <a:latin typeface="Trade Gothic LT Std" pitchFamily="2" charset="0"/>
              </a:rPr>
              <a:t>Student Loans</a:t>
            </a:r>
          </a:p>
        </p:txBody>
      </p:sp>
      <p:sp>
        <p:nvSpPr>
          <p:cNvPr id="5" name="TextBox 4">
            <a:extLst>
              <a:ext uri="{FF2B5EF4-FFF2-40B4-BE49-F238E27FC236}">
                <a16:creationId xmlns:a16="http://schemas.microsoft.com/office/drawing/2014/main" id="{7334B85D-9EA6-6443-860C-161F366C31E8}"/>
              </a:ext>
            </a:extLst>
          </p:cNvPr>
          <p:cNvSpPr txBox="1"/>
          <p:nvPr/>
        </p:nvSpPr>
        <p:spPr>
          <a:xfrm>
            <a:off x="377190" y="1213348"/>
            <a:ext cx="6345501" cy="3939540"/>
          </a:xfrm>
          <a:prstGeom prst="rect">
            <a:avLst/>
          </a:prstGeom>
          <a:noFill/>
        </p:spPr>
        <p:txBody>
          <a:bodyPr wrap="square" rtlCol="0">
            <a:spAutoFit/>
          </a:bodyPr>
          <a:lstStyle/>
          <a:p>
            <a:r>
              <a:rPr lang="en-US" sz="2500" dirty="0">
                <a:latin typeface="Trade Gothic LT Std" pitchFamily="2" charset="0"/>
              </a:rPr>
              <a:t>1. </a:t>
            </a:r>
            <a:r>
              <a:rPr lang="en-US" sz="2500" b="1" dirty="0">
                <a:solidFill>
                  <a:srgbClr val="E97726"/>
                </a:solidFill>
                <a:latin typeface="Trade Gothic LT Std" pitchFamily="2" charset="0"/>
              </a:rPr>
              <a:t>Federal Direct Loans*</a:t>
            </a:r>
            <a:endParaRPr lang="en-US" sz="2500" dirty="0">
              <a:latin typeface="Trade Gothic LT Std" pitchFamily="2" charset="0"/>
            </a:endParaRPr>
          </a:p>
          <a:p>
            <a:r>
              <a:rPr lang="en-US" sz="2500" dirty="0">
                <a:latin typeface="Trade Gothic LT Std" pitchFamily="2" charset="0"/>
              </a:rPr>
              <a:t>	-Subsidized</a:t>
            </a:r>
          </a:p>
          <a:p>
            <a:r>
              <a:rPr lang="en-US" sz="2500" dirty="0">
                <a:latin typeface="Trade Gothic LT Std" pitchFamily="2" charset="0"/>
              </a:rPr>
              <a:t>	-Unsubsidized</a:t>
            </a:r>
          </a:p>
          <a:p>
            <a:r>
              <a:rPr lang="en-US" sz="2500" dirty="0">
                <a:latin typeface="Trade Gothic LT Std" pitchFamily="2" charset="0"/>
              </a:rPr>
              <a:t>	-Parent PLUS</a:t>
            </a:r>
          </a:p>
          <a:p>
            <a:endParaRPr lang="en-US" sz="2500" dirty="0">
              <a:solidFill>
                <a:srgbClr val="FF0000"/>
              </a:solidFill>
              <a:latin typeface="Trade Gothic LT Std" pitchFamily="2" charset="0"/>
            </a:endParaRPr>
          </a:p>
          <a:p>
            <a:r>
              <a:rPr lang="en-US" sz="2500" dirty="0">
                <a:latin typeface="Trade Gothic LT Std" pitchFamily="2" charset="0"/>
              </a:rPr>
              <a:t>2. </a:t>
            </a:r>
            <a:r>
              <a:rPr lang="en-US" sz="2500" b="1" dirty="0">
                <a:solidFill>
                  <a:srgbClr val="E97726"/>
                </a:solidFill>
                <a:latin typeface="Trade Gothic LT Std" pitchFamily="2" charset="0"/>
              </a:rPr>
              <a:t>Private Student Loans</a:t>
            </a:r>
          </a:p>
          <a:p>
            <a:endParaRPr lang="en-US" sz="2000" i="1" dirty="0">
              <a:solidFill>
                <a:srgbClr val="E97726"/>
              </a:solidFill>
              <a:latin typeface="Trade Gothic LT Std" pitchFamily="2" charset="0"/>
            </a:endParaRPr>
          </a:p>
          <a:p>
            <a:endParaRPr lang="en-US" sz="2000" i="1" dirty="0">
              <a:solidFill>
                <a:srgbClr val="E97726"/>
              </a:solidFill>
              <a:latin typeface="Trade Gothic LT Std" pitchFamily="2" charset="0"/>
            </a:endParaRPr>
          </a:p>
          <a:p>
            <a:r>
              <a:rPr lang="en-US" sz="2000" i="1" dirty="0">
                <a:solidFill>
                  <a:srgbClr val="E97726"/>
                </a:solidFill>
                <a:latin typeface="Trade Gothic LT Std" pitchFamily="2" charset="0"/>
              </a:rPr>
              <a:t>*Students must be enrolled in at least half-time (6 credit hours) status with Financial Aid eligible coursework to qualify for Federal loans.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240" t="15238" r="16440" b="19455"/>
          <a:stretch/>
        </p:blipFill>
        <p:spPr>
          <a:xfrm rot="385112">
            <a:off x="6960279" y="887435"/>
            <a:ext cx="4068147" cy="4478694"/>
          </a:xfrm>
          <a:prstGeom prst="rect">
            <a:avLst/>
          </a:prstGeom>
        </p:spPr>
      </p:pic>
    </p:spTree>
    <p:extLst>
      <p:ext uri="{BB962C8B-B14F-4D97-AF65-F5344CB8AC3E}">
        <p14:creationId xmlns:p14="http://schemas.microsoft.com/office/powerpoint/2010/main" val="346681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07886"/>
          </a:xfrm>
          <a:prstGeom prst="rect">
            <a:avLst/>
          </a:prstGeom>
          <a:noFill/>
        </p:spPr>
        <p:txBody>
          <a:bodyPr wrap="square" rtlCol="0">
            <a:spAutoFit/>
          </a:bodyPr>
          <a:lstStyle/>
          <a:p>
            <a:r>
              <a:rPr lang="en-US" sz="4000" b="1" dirty="0">
                <a:latin typeface="Trade Gothic LT Std" pitchFamily="2" charset="0"/>
              </a:rPr>
              <a:t>Scholarships</a:t>
            </a:r>
          </a:p>
        </p:txBody>
      </p:sp>
      <p:sp>
        <p:nvSpPr>
          <p:cNvPr id="7" name="TextBox 6">
            <a:extLst>
              <a:ext uri="{FF2B5EF4-FFF2-40B4-BE49-F238E27FC236}">
                <a16:creationId xmlns:a16="http://schemas.microsoft.com/office/drawing/2014/main" id="{E8435973-4B78-DA40-9DD9-83904FDF8812}"/>
              </a:ext>
            </a:extLst>
          </p:cNvPr>
          <p:cNvSpPr txBox="1"/>
          <p:nvPr/>
        </p:nvSpPr>
        <p:spPr>
          <a:xfrm>
            <a:off x="300990" y="1059120"/>
            <a:ext cx="11212830" cy="4739759"/>
          </a:xfrm>
          <a:prstGeom prst="rect">
            <a:avLst/>
          </a:prstGeom>
          <a:noFill/>
        </p:spPr>
        <p:txBody>
          <a:bodyPr wrap="square" rtlCol="0">
            <a:spAutoFit/>
          </a:bodyPr>
          <a:lstStyle/>
          <a:p>
            <a:r>
              <a:rPr lang="en-US" altLang="en-US" sz="2400" b="1" dirty="0">
                <a:solidFill>
                  <a:srgbClr val="E97726"/>
                </a:solidFill>
                <a:latin typeface="Trade Gothic LT Std"/>
                <a:ea typeface="ＭＳ Ｐゴシック" panose="020B0600070205080204" pitchFamily="34" charset="-128"/>
              </a:rPr>
              <a:t>GovState Scholarship homepage: </a:t>
            </a:r>
            <a:r>
              <a:rPr lang="en-US" altLang="en-US" sz="2400" dirty="0">
                <a:latin typeface="Trade Gothic LT Std"/>
                <a:ea typeface="ＭＳ Ｐゴシック" panose="020B0600070205080204" pitchFamily="34" charset="-128"/>
              </a:rPr>
              <a:t>www.govst.edu/Scholarships/ </a:t>
            </a:r>
          </a:p>
          <a:p>
            <a:endParaRPr lang="en-US" altLang="en-US" sz="2400" b="1" dirty="0">
              <a:solidFill>
                <a:srgbClr val="E97726"/>
              </a:solidFill>
              <a:latin typeface="Trade Gothic LT Std"/>
              <a:ea typeface="ＭＳ Ｐゴシック" panose="020B0600070205080204" pitchFamily="34" charset="-128"/>
            </a:endParaRPr>
          </a:p>
          <a:p>
            <a:r>
              <a:rPr lang="en-US" altLang="en-US" sz="2400" b="1" dirty="0">
                <a:solidFill>
                  <a:srgbClr val="E97726"/>
                </a:solidFill>
                <a:latin typeface="Trade Gothic LT Std"/>
                <a:ea typeface="ＭＳ Ｐゴシック" panose="020B0600070205080204" pitchFamily="34" charset="-128"/>
              </a:rPr>
              <a:t>Scholarship Universe: </a:t>
            </a:r>
            <a:r>
              <a:rPr lang="en-US" altLang="en-US" sz="2400" dirty="0">
                <a:latin typeface="Trade Gothic LT Std"/>
                <a:ea typeface="ＭＳ Ｐゴシック" panose="020B0600070205080204" pitchFamily="34" charset="-128"/>
              </a:rPr>
              <a:t>www.govst.scholarshipuniverse.com/public</a:t>
            </a:r>
          </a:p>
          <a:p>
            <a:pPr marL="571500" indent="-571500">
              <a:buFont typeface="Wingdings" panose="05000000000000000000" pitchFamily="2" charset="2"/>
              <a:buChar char="q"/>
            </a:pPr>
            <a:endParaRPr lang="en-US" altLang="en-US" sz="2400" b="1" dirty="0">
              <a:solidFill>
                <a:srgbClr val="E97726"/>
              </a:solidFill>
              <a:latin typeface="Trade Gothic LT Std"/>
              <a:ea typeface="ＭＳ Ｐゴシック" panose="020B0600070205080204" pitchFamily="34" charset="-128"/>
            </a:endParaRPr>
          </a:p>
          <a:p>
            <a:r>
              <a:rPr lang="en-US" altLang="en-US" sz="2400" b="1" dirty="0">
                <a:solidFill>
                  <a:srgbClr val="E97726"/>
                </a:solidFill>
                <a:latin typeface="Trade Gothic LT Std"/>
                <a:ea typeface="ＭＳ Ｐゴシック" panose="020B0600070205080204" pitchFamily="34" charset="-128"/>
              </a:rPr>
              <a:t>With Scholarship Universe, Students will be able to:  </a:t>
            </a:r>
          </a:p>
          <a:p>
            <a:pPr marL="571500" indent="-571500">
              <a:buFont typeface="Wingdings" panose="05000000000000000000" pitchFamily="2" charset="2"/>
              <a:buChar char="q"/>
            </a:pPr>
            <a:endParaRPr lang="en-US" altLang="en-US" sz="2400" b="1" dirty="0">
              <a:solidFill>
                <a:srgbClr val="E97726"/>
              </a:solidFill>
              <a:latin typeface="Trade Gothic LT Std"/>
              <a:ea typeface="ＭＳ Ｐゴシック" panose="020B0600070205080204" pitchFamily="34" charset="-128"/>
            </a:endParaRP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Answer questions and match to scholarship opportunities they are eligible for</a:t>
            </a:r>
          </a:p>
          <a:p>
            <a:pPr marL="1200150" lvl="2" indent="-285750">
              <a:buFont typeface="Arial" panose="020B0604020202020204" pitchFamily="34" charset="0"/>
              <a:buChar char="•"/>
            </a:pPr>
            <a:r>
              <a:rPr lang="en-US" dirty="0">
                <a:latin typeface="Trade Gothic LT Std"/>
                <a:ea typeface="ＭＳ Ｐゴシック" panose="020B0600070205080204" pitchFamily="34" charset="-128"/>
              </a:rPr>
              <a:t>The more you answer, the more scholarships you match to</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Easily apply online to multiple scholarship opportunities through a personalized portal</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See scholarship metrics to determine their chances and effort required to apply</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Be alerted whenever they are matched to new scholarship opportunities</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GovState and external scholarships</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All vetted = no questioning if the scholarship is legit</a:t>
            </a:r>
          </a:p>
          <a:p>
            <a:pPr marL="914400" lvl="1" indent="-457200">
              <a:buFont typeface="Wingdings" panose="05000000000000000000" pitchFamily="2" charset="2"/>
              <a:buChar char="v"/>
            </a:pPr>
            <a:endParaRPr lang="en-US" altLang="en-US" sz="3200" b="1" dirty="0">
              <a:solidFill>
                <a:srgbClr val="E97726"/>
              </a:solidFill>
              <a:latin typeface="Trade Gothic LT Std"/>
              <a:ea typeface="ＭＳ Ｐゴシック" panose="020B0600070205080204" pitchFamily="34" charset="-128"/>
            </a:endParaRPr>
          </a:p>
        </p:txBody>
      </p:sp>
      <p:pic>
        <p:nvPicPr>
          <p:cNvPr id="3" name="Picture 2">
            <a:extLst>
              <a:ext uri="{FF2B5EF4-FFF2-40B4-BE49-F238E27FC236}">
                <a16:creationId xmlns:a16="http://schemas.microsoft.com/office/drawing/2014/main" id="{07EC36CF-CA2E-9CC9-0E29-B45B8B494D0E}"/>
              </a:ext>
            </a:extLst>
          </p:cNvPr>
          <p:cNvPicPr>
            <a:picLocks noChangeAspect="1"/>
          </p:cNvPicPr>
          <p:nvPr/>
        </p:nvPicPr>
        <p:blipFill>
          <a:blip r:embed="rId3"/>
          <a:stretch>
            <a:fillRect/>
          </a:stretch>
        </p:blipFill>
        <p:spPr>
          <a:xfrm>
            <a:off x="9161451" y="1080576"/>
            <a:ext cx="2914286" cy="4133333"/>
          </a:xfrm>
          <a:prstGeom prst="rect">
            <a:avLst/>
          </a:prstGeom>
          <a:ln>
            <a:solidFill>
              <a:srgbClr val="E97726"/>
            </a:solidFill>
          </a:ln>
          <a:scene3d>
            <a:camera prst="orthographicFront"/>
            <a:lightRig rig="threePt" dir="t"/>
          </a:scene3d>
          <a:sp3d>
            <a:bevelT w="139700" prst="cross"/>
          </a:sp3d>
        </p:spPr>
      </p:pic>
    </p:spTree>
    <p:extLst>
      <p:ext uri="{BB962C8B-B14F-4D97-AF65-F5344CB8AC3E}">
        <p14:creationId xmlns:p14="http://schemas.microsoft.com/office/powerpoint/2010/main" val="2523668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69441"/>
          </a:xfrm>
          <a:prstGeom prst="rect">
            <a:avLst/>
          </a:prstGeom>
          <a:noFill/>
        </p:spPr>
        <p:txBody>
          <a:bodyPr wrap="square" rtlCol="0">
            <a:spAutoFit/>
          </a:bodyPr>
          <a:lstStyle/>
          <a:p>
            <a:pPr algn="ctr"/>
            <a:r>
              <a:rPr lang="en-US" sz="4400" b="1" dirty="0">
                <a:latin typeface="Trade Gothic LT Std" pitchFamily="2" charset="0"/>
              </a:rPr>
              <a:t>Federal Work Study</a:t>
            </a:r>
          </a:p>
        </p:txBody>
      </p:sp>
      <p:sp>
        <p:nvSpPr>
          <p:cNvPr id="5" name="TextBox 4">
            <a:extLst>
              <a:ext uri="{FF2B5EF4-FFF2-40B4-BE49-F238E27FC236}">
                <a16:creationId xmlns:a16="http://schemas.microsoft.com/office/drawing/2014/main" id="{7334B85D-9EA6-6443-860C-161F366C31E8}"/>
              </a:ext>
            </a:extLst>
          </p:cNvPr>
          <p:cNvSpPr txBox="1"/>
          <p:nvPr/>
        </p:nvSpPr>
        <p:spPr>
          <a:xfrm>
            <a:off x="377189" y="1092970"/>
            <a:ext cx="9949066" cy="4909036"/>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E97726"/>
                </a:solidFill>
                <a:latin typeface="Trade Gothic LT Std" pitchFamily="2" charset="0"/>
              </a:rPr>
              <a:t>Allows students to earn money to help pay for educational expenses</a:t>
            </a:r>
          </a:p>
          <a:p>
            <a:pPr marL="342900" indent="-342900">
              <a:buFont typeface="Arial" panose="020B0604020202020204" pitchFamily="34" charset="0"/>
              <a:buChar char="•"/>
            </a:pPr>
            <a:r>
              <a:rPr lang="en-US" sz="3200" dirty="0">
                <a:solidFill>
                  <a:srgbClr val="E97726"/>
                </a:solidFill>
                <a:latin typeface="Trade Gothic LT Std" pitchFamily="2" charset="0"/>
              </a:rPr>
              <a:t>Employment on or off-campus</a:t>
            </a:r>
          </a:p>
          <a:p>
            <a:pPr marL="342900" indent="-342900">
              <a:buFont typeface="Arial" panose="020B0604020202020204" pitchFamily="34" charset="0"/>
              <a:buChar char="•"/>
            </a:pPr>
            <a:r>
              <a:rPr lang="en-US" sz="3200" dirty="0">
                <a:solidFill>
                  <a:srgbClr val="E97726"/>
                </a:solidFill>
                <a:latin typeface="Trade Gothic LT Std" pitchFamily="2" charset="0"/>
              </a:rPr>
              <a:t>Minimum wage or higher</a:t>
            </a:r>
          </a:p>
          <a:p>
            <a:pPr marL="342900" indent="-342900">
              <a:buFont typeface="Arial" panose="020B0604020202020204" pitchFamily="34" charset="0"/>
              <a:buChar char="•"/>
            </a:pPr>
            <a:r>
              <a:rPr lang="en-US" sz="3200" dirty="0">
                <a:solidFill>
                  <a:srgbClr val="E97726"/>
                </a:solidFill>
                <a:latin typeface="Trade Gothic LT Std" pitchFamily="2" charset="0"/>
              </a:rPr>
              <a:t>Gain valuable work experience</a:t>
            </a:r>
          </a:p>
          <a:p>
            <a:pPr marL="342900" indent="-342900">
              <a:buFont typeface="Arial" panose="020B0604020202020204" pitchFamily="34" charset="0"/>
              <a:buChar char="•"/>
            </a:pPr>
            <a:r>
              <a:rPr lang="en-US" sz="3200" dirty="0">
                <a:solidFill>
                  <a:srgbClr val="E97726"/>
                </a:solidFill>
                <a:latin typeface="Trade Gothic LT Std" pitchFamily="2" charset="0"/>
              </a:rPr>
              <a:t>Great networking experience</a:t>
            </a:r>
          </a:p>
          <a:p>
            <a:pPr marL="342900" indent="-342900">
              <a:buFont typeface="Arial" panose="020B0604020202020204" pitchFamily="34" charset="0"/>
              <a:buChar char="•"/>
            </a:pPr>
            <a:r>
              <a:rPr lang="en-US" sz="3200" dirty="0">
                <a:solidFill>
                  <a:srgbClr val="E97726"/>
                </a:solidFill>
                <a:latin typeface="Trade Gothic LT Std" pitchFamily="2" charset="0"/>
              </a:rPr>
              <a:t>FAFSA is required</a:t>
            </a:r>
          </a:p>
          <a:p>
            <a:pPr marL="342900" indent="-342900">
              <a:buFont typeface="Arial" panose="020B0604020202020204" pitchFamily="34" charset="0"/>
              <a:buChar char="•"/>
            </a:pPr>
            <a:r>
              <a:rPr lang="en-US" sz="3200" dirty="0">
                <a:latin typeface="Trade Gothic LT Std" pitchFamily="2" charset="0"/>
                <a:hlinkClick r:id="rId4"/>
              </a:rPr>
              <a:t>https://www.govst.edu/work-study/</a:t>
            </a:r>
            <a:br>
              <a:rPr lang="en-US" sz="3200" dirty="0">
                <a:latin typeface="Trade Gothic LT Std" pitchFamily="2" charset="0"/>
              </a:rPr>
            </a:br>
            <a:r>
              <a:rPr lang="en-US" sz="3200" dirty="0">
                <a:latin typeface="Trade Gothic LT Std" pitchFamily="2" charset="0"/>
                <a:hlinkClick r:id="rId5"/>
              </a:rPr>
              <a:t>https://www.govst.edu/employment-resources</a:t>
            </a:r>
            <a:endParaRPr lang="en-US" sz="3200" b="1" dirty="0">
              <a:solidFill>
                <a:srgbClr val="E97726"/>
              </a:solidFill>
              <a:latin typeface="Trade Gothic LT Std" pitchFamily="2" charset="0"/>
            </a:endParaRPr>
          </a:p>
          <a:p>
            <a:endParaRPr lang="en-US" sz="2500" b="1" dirty="0">
              <a:solidFill>
                <a:srgbClr val="E97726"/>
              </a:solidFill>
              <a:latin typeface="Trade Gothic LT Std" pitchFamily="2"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7659" y="1909702"/>
            <a:ext cx="4367151" cy="2908442"/>
          </a:xfrm>
          <a:prstGeom prst="rect">
            <a:avLst/>
          </a:prstGeom>
          <a:solidFill>
            <a:schemeClr val="accent2"/>
          </a:solidFill>
          <a:ln>
            <a:solidFill>
              <a:srgbClr val="E97726"/>
            </a:solidFill>
          </a:ln>
        </p:spPr>
      </p:pic>
    </p:spTree>
    <p:extLst>
      <p:ext uri="{BB962C8B-B14F-4D97-AF65-F5344CB8AC3E}">
        <p14:creationId xmlns:p14="http://schemas.microsoft.com/office/powerpoint/2010/main" val="4056888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7BCCFE-0A57-686D-EB4D-C21659687F5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E0FBD95-6A48-3BFB-14A0-3C6831DD5E63}"/>
              </a:ext>
            </a:extLst>
          </p:cNvPr>
          <p:cNvSpPr txBox="1"/>
          <p:nvPr/>
        </p:nvSpPr>
        <p:spPr>
          <a:xfrm>
            <a:off x="474215" y="476720"/>
            <a:ext cx="9903780" cy="1015663"/>
          </a:xfrm>
          <a:prstGeom prst="rect">
            <a:avLst/>
          </a:prstGeom>
          <a:noFill/>
        </p:spPr>
        <p:txBody>
          <a:bodyPr wrap="square">
            <a:spAutoFit/>
          </a:bodyPr>
          <a:lstStyle/>
          <a:p>
            <a:r>
              <a:rPr lang="en-US" sz="6000" b="1" dirty="0">
                <a:latin typeface="Trade Gothic LT Std" pitchFamily="2" charset="0"/>
              </a:rPr>
              <a:t>AIM HIGH </a:t>
            </a:r>
            <a:r>
              <a:rPr lang="en-US" sz="6000" dirty="0">
                <a:solidFill>
                  <a:srgbClr val="E97726"/>
                </a:solidFill>
                <a:latin typeface="Trade Gothic LT Std" pitchFamily="2" charset="0"/>
              </a:rPr>
              <a:t>– Transfer Students</a:t>
            </a:r>
          </a:p>
        </p:txBody>
      </p:sp>
      <p:graphicFrame>
        <p:nvGraphicFramePr>
          <p:cNvPr id="6" name="Table 5">
            <a:extLst>
              <a:ext uri="{FF2B5EF4-FFF2-40B4-BE49-F238E27FC236}">
                <a16:creationId xmlns:a16="http://schemas.microsoft.com/office/drawing/2014/main" id="{08680165-B80D-73CF-DCFC-C558D7DE3265}"/>
              </a:ext>
            </a:extLst>
          </p:cNvPr>
          <p:cNvGraphicFramePr>
            <a:graphicFrameLocks noGrp="1"/>
          </p:cNvGraphicFramePr>
          <p:nvPr>
            <p:extLst>
              <p:ext uri="{D42A27DB-BD31-4B8C-83A1-F6EECF244321}">
                <p14:modId xmlns:p14="http://schemas.microsoft.com/office/powerpoint/2010/main" val="4008859182"/>
              </p:ext>
            </p:extLst>
          </p:nvPr>
        </p:nvGraphicFramePr>
        <p:xfrm>
          <a:off x="1376992" y="1644103"/>
          <a:ext cx="10025449" cy="1188720"/>
        </p:xfrm>
        <a:graphic>
          <a:graphicData uri="http://schemas.openxmlformats.org/drawingml/2006/table">
            <a:tbl>
              <a:tblPr firstRow="1" bandRow="1">
                <a:tableStyleId>{21E4AEA4-8DFA-4A89-87EB-49C32662AFE0}</a:tableStyleId>
              </a:tblPr>
              <a:tblGrid>
                <a:gridCol w="10025449">
                  <a:extLst>
                    <a:ext uri="{9D8B030D-6E8A-4147-A177-3AD203B41FA5}">
                      <a16:colId xmlns:a16="http://schemas.microsoft.com/office/drawing/2014/main" val="4234523153"/>
                    </a:ext>
                  </a:extLst>
                </a:gridCol>
              </a:tblGrid>
              <a:tr h="617578">
                <a:tc>
                  <a:txBody>
                    <a:bodyPr/>
                    <a:lstStyle/>
                    <a:p>
                      <a:pPr algn="ctr"/>
                      <a:r>
                        <a:rPr lang="en-US" sz="3600" dirty="0"/>
                        <a:t>Guaranteed Transfer Scholarships</a:t>
                      </a:r>
                    </a:p>
                    <a:p>
                      <a:pPr algn="ctr"/>
                      <a:r>
                        <a:rPr lang="en-US" sz="3600" dirty="0"/>
                        <a:t>for up to $5000 per year</a:t>
                      </a:r>
                    </a:p>
                  </a:txBody>
                  <a:tcPr>
                    <a:solidFill>
                      <a:srgbClr val="E97726"/>
                    </a:solidFill>
                  </a:tcPr>
                </a:tc>
                <a:extLst>
                  <a:ext uri="{0D108BD9-81ED-4DB2-BD59-A6C34878D82A}">
                    <a16:rowId xmlns:a16="http://schemas.microsoft.com/office/drawing/2014/main" val="3438115634"/>
                  </a:ext>
                </a:extLst>
              </a:tr>
            </a:tbl>
          </a:graphicData>
        </a:graphic>
      </p:graphicFrame>
      <p:sp>
        <p:nvSpPr>
          <p:cNvPr id="5" name="TextBox 4">
            <a:extLst>
              <a:ext uri="{FF2B5EF4-FFF2-40B4-BE49-F238E27FC236}">
                <a16:creationId xmlns:a16="http://schemas.microsoft.com/office/drawing/2014/main" id="{A54A9A2E-C373-D21C-2D0F-6068BB7F5197}"/>
              </a:ext>
            </a:extLst>
          </p:cNvPr>
          <p:cNvSpPr txBox="1"/>
          <p:nvPr/>
        </p:nvSpPr>
        <p:spPr>
          <a:xfrm>
            <a:off x="3253267" y="4720018"/>
            <a:ext cx="6096000" cy="646331"/>
          </a:xfrm>
          <a:prstGeom prst="rect">
            <a:avLst/>
          </a:prstGeom>
          <a:noFill/>
        </p:spPr>
        <p:txBody>
          <a:bodyPr wrap="square">
            <a:spAutoFit/>
          </a:bodyPr>
          <a:lstStyle/>
          <a:p>
            <a:pPr algn="ctr"/>
            <a:r>
              <a:rPr lang="en-US" sz="3600" b="1" dirty="0"/>
              <a:t>govst.edu/</a:t>
            </a:r>
            <a:r>
              <a:rPr lang="en-US" sz="3600" b="1" dirty="0" err="1"/>
              <a:t>aimhigh</a:t>
            </a:r>
            <a:r>
              <a:rPr lang="en-US" sz="3600" b="1" dirty="0"/>
              <a:t>-transfer/</a:t>
            </a:r>
          </a:p>
        </p:txBody>
      </p:sp>
      <p:sp>
        <p:nvSpPr>
          <p:cNvPr id="3" name="TextBox 2">
            <a:extLst>
              <a:ext uri="{FF2B5EF4-FFF2-40B4-BE49-F238E27FC236}">
                <a16:creationId xmlns:a16="http://schemas.microsoft.com/office/drawing/2014/main" id="{2CF2BB69-9822-2036-4FBF-BD7BF275365B}"/>
              </a:ext>
            </a:extLst>
          </p:cNvPr>
          <p:cNvSpPr txBox="1"/>
          <p:nvPr/>
        </p:nvSpPr>
        <p:spPr>
          <a:xfrm>
            <a:off x="1376992" y="3026004"/>
            <a:ext cx="1002544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No application necessary!</a:t>
            </a:r>
          </a:p>
          <a:p>
            <a:pPr marL="285750" indent="-285750">
              <a:buFont typeface="Arial" panose="020B0604020202020204" pitchFamily="34" charset="0"/>
              <a:buChar char="•"/>
            </a:pPr>
            <a:r>
              <a:rPr lang="en-US" dirty="0"/>
              <a:t>Must have earned an associates degree at a community college or transfer from another 4-year institution. </a:t>
            </a:r>
          </a:p>
          <a:p>
            <a:pPr marL="285750" indent="-285750">
              <a:buFont typeface="Arial" panose="020B0604020202020204" pitchFamily="34" charset="0"/>
              <a:buChar char="•"/>
            </a:pPr>
            <a:r>
              <a:rPr lang="en-US" dirty="0"/>
              <a:t>Renewable for 4 semesters. </a:t>
            </a:r>
          </a:p>
          <a:p>
            <a:pPr marL="285750" indent="-285750">
              <a:buFont typeface="Arial" panose="020B0604020202020204" pitchFamily="34" charset="0"/>
              <a:buChar char="•"/>
            </a:pPr>
            <a:r>
              <a:rPr lang="en-US" dirty="0"/>
              <a:t>Full criteria available online based on your entry term</a:t>
            </a:r>
          </a:p>
        </p:txBody>
      </p:sp>
    </p:spTree>
    <p:extLst>
      <p:ext uri="{BB962C8B-B14F-4D97-AF65-F5344CB8AC3E}">
        <p14:creationId xmlns:p14="http://schemas.microsoft.com/office/powerpoint/2010/main" val="3850476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830997"/>
          </a:xfrm>
          <a:prstGeom prst="rect">
            <a:avLst/>
          </a:prstGeom>
          <a:noFill/>
        </p:spPr>
        <p:txBody>
          <a:bodyPr wrap="square" rtlCol="0">
            <a:spAutoFit/>
          </a:bodyPr>
          <a:lstStyle/>
          <a:p>
            <a:pPr algn="ctr"/>
            <a:r>
              <a:rPr lang="en-US" sz="4800" b="1" dirty="0">
                <a:latin typeface="Trade Gothic LT Std" pitchFamily="2" charset="0"/>
              </a:rPr>
              <a:t>Office of Financial Aid</a:t>
            </a:r>
          </a:p>
        </p:txBody>
      </p:sp>
      <p:sp>
        <p:nvSpPr>
          <p:cNvPr id="5" name="TextBox 4">
            <a:extLst>
              <a:ext uri="{FF2B5EF4-FFF2-40B4-BE49-F238E27FC236}">
                <a16:creationId xmlns:a16="http://schemas.microsoft.com/office/drawing/2014/main" id="{7334B85D-9EA6-6443-860C-161F366C31E8}"/>
              </a:ext>
            </a:extLst>
          </p:cNvPr>
          <p:cNvSpPr txBox="1"/>
          <p:nvPr/>
        </p:nvSpPr>
        <p:spPr>
          <a:xfrm>
            <a:off x="2593848" y="1576304"/>
            <a:ext cx="7004304" cy="2554545"/>
          </a:xfrm>
          <a:prstGeom prst="rect">
            <a:avLst/>
          </a:prstGeom>
          <a:noFill/>
        </p:spPr>
        <p:txBody>
          <a:bodyPr wrap="square" rtlCol="0">
            <a:spAutoFit/>
          </a:bodyPr>
          <a:lstStyle/>
          <a:p>
            <a:r>
              <a:rPr lang="en-US" sz="3200" b="1" dirty="0">
                <a:solidFill>
                  <a:srgbClr val="E97726"/>
                </a:solidFill>
                <a:latin typeface="Trade Gothic LT Std" pitchFamily="2" charset="0"/>
              </a:rPr>
              <a:t>Phone</a:t>
            </a:r>
            <a:r>
              <a:rPr lang="en-US" sz="3200" dirty="0">
                <a:solidFill>
                  <a:srgbClr val="E97726"/>
                </a:solidFill>
                <a:latin typeface="Trade Gothic LT Std" pitchFamily="2" charset="0"/>
              </a:rPr>
              <a:t>: </a:t>
            </a:r>
            <a:r>
              <a:rPr lang="en-US" sz="3200" dirty="0">
                <a:latin typeface="Trade Gothic LT Std" pitchFamily="2" charset="0"/>
              </a:rPr>
              <a:t>(708) 534-4480 </a:t>
            </a:r>
          </a:p>
          <a:p>
            <a:endParaRPr lang="en-US" sz="3200" dirty="0">
              <a:latin typeface="Trade Gothic LT Std" pitchFamily="2" charset="0"/>
            </a:endParaRPr>
          </a:p>
          <a:p>
            <a:r>
              <a:rPr lang="en-US" sz="3200" b="1" dirty="0">
                <a:solidFill>
                  <a:srgbClr val="E97726"/>
                </a:solidFill>
                <a:latin typeface="Trade Gothic LT Std" pitchFamily="2" charset="0"/>
              </a:rPr>
              <a:t>Email</a:t>
            </a:r>
            <a:r>
              <a:rPr lang="en-US" sz="3200" dirty="0">
                <a:solidFill>
                  <a:srgbClr val="E97726"/>
                </a:solidFill>
                <a:latin typeface="Trade Gothic LT Std" pitchFamily="2" charset="0"/>
              </a:rPr>
              <a:t>:</a:t>
            </a:r>
            <a:r>
              <a:rPr lang="en-US" sz="3200" dirty="0">
                <a:latin typeface="Trade Gothic LT Std" pitchFamily="2" charset="0"/>
              </a:rPr>
              <a:t> </a:t>
            </a:r>
            <a:r>
              <a:rPr lang="en-US" sz="3200" dirty="0">
                <a:latin typeface="Trade Gothic LT Std" pitchFamily="2" charset="0"/>
                <a:hlinkClick r:id="rId3"/>
              </a:rPr>
              <a:t>faid@govst.edu</a:t>
            </a:r>
            <a:r>
              <a:rPr lang="en-US" sz="3200" dirty="0">
                <a:latin typeface="Trade Gothic LT Std" pitchFamily="2" charset="0"/>
              </a:rPr>
              <a:t> </a:t>
            </a:r>
          </a:p>
          <a:p>
            <a:endParaRPr lang="en-US" sz="3200" dirty="0">
              <a:latin typeface="Trade Gothic LT Std" pitchFamily="2" charset="0"/>
            </a:endParaRPr>
          </a:p>
          <a:p>
            <a:r>
              <a:rPr lang="en-US" sz="3200" b="1" dirty="0">
                <a:solidFill>
                  <a:srgbClr val="E97726"/>
                </a:solidFill>
                <a:latin typeface="Trade Gothic LT Std" pitchFamily="2" charset="0"/>
              </a:rPr>
              <a:t>Website</a:t>
            </a:r>
            <a:r>
              <a:rPr lang="en-US" sz="3200" dirty="0">
                <a:solidFill>
                  <a:srgbClr val="E97726"/>
                </a:solidFill>
                <a:latin typeface="Trade Gothic LT Std" pitchFamily="2" charset="0"/>
              </a:rPr>
              <a:t>:</a:t>
            </a:r>
            <a:r>
              <a:rPr lang="en-US" sz="3200" dirty="0">
                <a:latin typeface="Trade Gothic LT Std" pitchFamily="2" charset="0"/>
              </a:rPr>
              <a:t> </a:t>
            </a:r>
            <a:r>
              <a:rPr lang="en-US" sz="3200" dirty="0">
                <a:latin typeface="Trade Gothic LT Std" pitchFamily="2" charset="0"/>
                <a:hlinkClick r:id="rId4"/>
              </a:rPr>
              <a:t>www.govst.edu/financialaid</a:t>
            </a:r>
            <a:r>
              <a:rPr lang="en-US" sz="3200" dirty="0">
                <a:latin typeface="Trade Gothic LT Std" pitchFamily="2" charset="0"/>
              </a:rPr>
              <a:t> </a:t>
            </a:r>
            <a:r>
              <a:rPr lang="en-US" sz="3200" b="1" dirty="0">
                <a:solidFill>
                  <a:srgbClr val="E97726"/>
                </a:solidFill>
                <a:latin typeface="Trade Gothic LT Std" pitchFamily="2" charset="0"/>
              </a:rPr>
              <a:t> </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9778" t="5816" r="30621" b="66051"/>
          <a:stretch/>
        </p:blipFill>
        <p:spPr>
          <a:xfrm>
            <a:off x="1664442" y="2484720"/>
            <a:ext cx="929406" cy="66028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9778" t="36083" r="30621" b="35784"/>
          <a:stretch/>
        </p:blipFill>
        <p:spPr>
          <a:xfrm>
            <a:off x="1644718" y="1484864"/>
            <a:ext cx="949130" cy="67429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9778" t="68424" r="30621"/>
          <a:stretch/>
        </p:blipFill>
        <p:spPr>
          <a:xfrm>
            <a:off x="1592454" y="3366408"/>
            <a:ext cx="1073383" cy="855881"/>
          </a:xfrm>
          <a:prstGeom prst="rect">
            <a:avLst/>
          </a:prstGeom>
        </p:spPr>
      </p:pic>
    </p:spTree>
    <p:extLst>
      <p:ext uri="{BB962C8B-B14F-4D97-AF65-F5344CB8AC3E}">
        <p14:creationId xmlns:p14="http://schemas.microsoft.com/office/powerpoint/2010/main" val="216465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1" descr="https://apply.govst.edu/www/images/Graphic4.jpg">
            <a:extLst>
              <a:ext uri="{FF2B5EF4-FFF2-40B4-BE49-F238E27FC236}">
                <a16:creationId xmlns:a16="http://schemas.microsoft.com/office/drawing/2014/main" id="{402EFDF7-C91F-1B77-D2D8-A0CECCDEA3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74" r="25789" b="-2"/>
          <a:stretch/>
        </p:blipFill>
        <p:spPr bwMode="auto">
          <a:xfrm>
            <a:off x="6229215" y="0"/>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79E11A2-2D4F-AE41-8610-75AC2F60A08E}"/>
              </a:ext>
            </a:extLst>
          </p:cNvPr>
          <p:cNvSpPr>
            <a:spLocks noGrp="1"/>
          </p:cNvSpPr>
          <p:nvPr/>
        </p:nvSpPr>
        <p:spPr>
          <a:xfrm>
            <a:off x="3277522" y="1035845"/>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5" name="Subtitle 2">
            <a:extLst>
              <a:ext uri="{FF2B5EF4-FFF2-40B4-BE49-F238E27FC236}">
                <a16:creationId xmlns:a16="http://schemas.microsoft.com/office/drawing/2014/main" id="{AD6FB70A-966E-1649-B811-A2655D4DF219}"/>
              </a:ext>
            </a:extLst>
          </p:cNvPr>
          <p:cNvSpPr>
            <a:spLocks noGrp="1"/>
          </p:cNvSpPr>
          <p:nvPr/>
        </p:nvSpPr>
        <p:spPr>
          <a:xfrm>
            <a:off x="3277522" y="3479006"/>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36C6DDDE-012E-E84C-937C-5FA03800F690}"/>
              </a:ext>
            </a:extLst>
          </p:cNvPr>
          <p:cNvSpPr>
            <a:spLocks noGrp="1"/>
          </p:cNvSpPr>
          <p:nvPr/>
        </p:nvSpPr>
        <p:spPr>
          <a:xfrm>
            <a:off x="3143250" y="1085852"/>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08C7F475-362A-7240-8CAC-D705B1E6C185}"/>
              </a:ext>
            </a:extLst>
          </p:cNvPr>
          <p:cNvSpPr>
            <a:spLocks noGrp="1"/>
          </p:cNvSpPr>
          <p:nvPr/>
        </p:nvSpPr>
        <p:spPr>
          <a:xfrm>
            <a:off x="1389728" y="3566298"/>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2" name="Title 1">
            <a:extLst>
              <a:ext uri="{FF2B5EF4-FFF2-40B4-BE49-F238E27FC236}">
                <a16:creationId xmlns:a16="http://schemas.microsoft.com/office/drawing/2014/main" id="{9B92E397-3F5C-4C38-A211-2FE08ABE1AA5}"/>
              </a:ext>
            </a:extLst>
          </p:cNvPr>
          <p:cNvSpPr txBox="1">
            <a:spLocks/>
          </p:cNvSpPr>
          <p:nvPr/>
        </p:nvSpPr>
        <p:spPr>
          <a:xfrm>
            <a:off x="1" y="0"/>
            <a:ext cx="6135780" cy="62970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b="1" dirty="0">
                <a:solidFill>
                  <a:schemeClr val="accent2"/>
                </a:solidFill>
              </a:rPr>
            </a:br>
            <a:r>
              <a:rPr lang="en-US" sz="6000" b="1" dirty="0">
                <a:solidFill>
                  <a:schemeClr val="accent2"/>
                </a:solidFill>
                <a:latin typeface="Agency FB" panose="020B0503020202020204" pitchFamily="34" charset="0"/>
              </a:rPr>
              <a:t>BREAKOUT SESSIONS</a:t>
            </a:r>
            <a:br>
              <a:rPr lang="en-US" sz="3600" b="1" dirty="0">
                <a:solidFill>
                  <a:schemeClr val="accent2"/>
                </a:solidFill>
              </a:rPr>
            </a:br>
            <a:br>
              <a:rPr lang="en-US" sz="3600" b="1" dirty="0">
                <a:solidFill>
                  <a:schemeClr val="accent2"/>
                </a:solidFill>
              </a:rPr>
            </a:br>
            <a:r>
              <a:rPr lang="en-US" sz="3600" b="1" dirty="0">
                <a:solidFill>
                  <a:schemeClr val="accent2"/>
                </a:solidFill>
              </a:rPr>
              <a:t> </a:t>
            </a:r>
            <a:r>
              <a:rPr lang="en-US" sz="3600" b="1" u="sng" dirty="0">
                <a:solidFill>
                  <a:schemeClr val="accent2"/>
                </a:solidFill>
              </a:rPr>
              <a:t>Housing</a:t>
            </a:r>
          </a:p>
          <a:p>
            <a:pPr algn="ctr"/>
            <a:r>
              <a:rPr lang="en-US" sz="3600" dirty="0">
                <a:solidFill>
                  <a:schemeClr val="accent2"/>
                </a:solidFill>
              </a:rPr>
              <a:t>Engbretson Hall</a:t>
            </a:r>
          </a:p>
          <a:p>
            <a:pPr algn="ctr"/>
            <a:endParaRPr lang="en-US" sz="3600" dirty="0">
              <a:solidFill>
                <a:schemeClr val="accent2"/>
              </a:solidFill>
            </a:endParaRPr>
          </a:p>
          <a:p>
            <a:pPr algn="ctr"/>
            <a:r>
              <a:rPr lang="en-US" sz="3600" b="1" u="sng" dirty="0">
                <a:solidFill>
                  <a:schemeClr val="accent2"/>
                </a:solidFill>
              </a:rPr>
              <a:t>Campus Resources</a:t>
            </a:r>
          </a:p>
          <a:p>
            <a:pPr algn="ctr"/>
            <a:r>
              <a:rPr lang="en-US" sz="3600" dirty="0">
                <a:solidFill>
                  <a:schemeClr val="accent2"/>
                </a:solidFill>
              </a:rPr>
              <a:t>Hall of Honors</a:t>
            </a:r>
          </a:p>
          <a:p>
            <a:pPr algn="ctr"/>
            <a:endParaRPr lang="en-US" sz="3600" dirty="0">
              <a:solidFill>
                <a:schemeClr val="accent2"/>
              </a:solidFill>
            </a:endParaRPr>
          </a:p>
          <a:p>
            <a:pPr algn="ctr"/>
            <a:r>
              <a:rPr lang="en-US" sz="3600" b="1" u="sng" dirty="0">
                <a:solidFill>
                  <a:schemeClr val="accent2"/>
                </a:solidFill>
              </a:rPr>
              <a:t>Life on Campus (Student Life)</a:t>
            </a:r>
          </a:p>
          <a:p>
            <a:pPr algn="ctr"/>
            <a:r>
              <a:rPr lang="en-US" sz="3600" dirty="0">
                <a:solidFill>
                  <a:schemeClr val="accent2"/>
                </a:solidFill>
              </a:rPr>
              <a:t>Sherman Hall </a:t>
            </a:r>
          </a:p>
          <a:p>
            <a:pPr algn="ctr"/>
            <a:endParaRPr lang="en-US" sz="3600" dirty="0">
              <a:solidFill>
                <a:schemeClr val="accent2"/>
              </a:solidFill>
            </a:endParaRPr>
          </a:p>
        </p:txBody>
      </p:sp>
    </p:spTree>
    <p:extLst>
      <p:ext uri="{BB962C8B-B14F-4D97-AF65-F5344CB8AC3E}">
        <p14:creationId xmlns:p14="http://schemas.microsoft.com/office/powerpoint/2010/main" val="155866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198A6C-E079-C71E-272E-526E40CA0EA4}"/>
              </a:ext>
            </a:extLst>
          </p:cNvPr>
          <p:cNvPicPr>
            <a:picLocks noChangeAspect="1"/>
          </p:cNvPicPr>
          <p:nvPr/>
        </p:nvPicPr>
        <p:blipFill rotWithShape="1">
          <a:blip r:embed="rId2"/>
          <a:srcRect t="19"/>
          <a:stretch/>
        </p:blipFill>
        <p:spPr>
          <a:xfrm>
            <a:off x="-1524" y="0"/>
            <a:ext cx="12192000" cy="6858000"/>
          </a:xfrm>
          <a:prstGeom prst="rect">
            <a:avLst/>
          </a:prstGeom>
        </p:spPr>
      </p:pic>
      <p:sp>
        <p:nvSpPr>
          <p:cNvPr id="3" name="TextBox 2">
            <a:extLst>
              <a:ext uri="{FF2B5EF4-FFF2-40B4-BE49-F238E27FC236}">
                <a16:creationId xmlns:a16="http://schemas.microsoft.com/office/drawing/2014/main" id="{0DC087F9-460A-C22A-7ED7-232290510B97}"/>
              </a:ext>
            </a:extLst>
          </p:cNvPr>
          <p:cNvSpPr txBox="1"/>
          <p:nvPr/>
        </p:nvSpPr>
        <p:spPr>
          <a:xfrm>
            <a:off x="2032986" y="372862"/>
            <a:ext cx="7679185" cy="769441"/>
          </a:xfrm>
          <a:prstGeom prst="rect">
            <a:avLst/>
          </a:prstGeom>
          <a:noFill/>
        </p:spPr>
        <p:txBody>
          <a:bodyPr wrap="square" rtlCol="0">
            <a:spAutoFit/>
          </a:bodyPr>
          <a:lstStyle/>
          <a:p>
            <a:pPr algn="ctr"/>
            <a:r>
              <a:rPr lang="en-US" sz="4400" b="1" dirty="0">
                <a:solidFill>
                  <a:schemeClr val="accent2"/>
                </a:solidFill>
                <a:latin typeface="Trade Gothic LT Std"/>
              </a:rPr>
              <a:t>What’s New @ GOVSTATE? </a:t>
            </a:r>
          </a:p>
        </p:txBody>
      </p:sp>
      <p:sp>
        <p:nvSpPr>
          <p:cNvPr id="4" name="TextBox 3">
            <a:extLst>
              <a:ext uri="{FF2B5EF4-FFF2-40B4-BE49-F238E27FC236}">
                <a16:creationId xmlns:a16="http://schemas.microsoft.com/office/drawing/2014/main" id="{C9E8C2AE-6BBC-802F-5943-49FC6703359B}"/>
              </a:ext>
            </a:extLst>
          </p:cNvPr>
          <p:cNvSpPr txBox="1"/>
          <p:nvPr/>
        </p:nvSpPr>
        <p:spPr>
          <a:xfrm>
            <a:off x="656948" y="1515165"/>
            <a:ext cx="10156054"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E97726"/>
                </a:solidFill>
              </a:rPr>
              <a:t>First Generation Center </a:t>
            </a:r>
            <a:r>
              <a:rPr lang="en-US" sz="2000" dirty="0"/>
              <a:t>– </a:t>
            </a:r>
            <a:r>
              <a:rPr lang="en-US" sz="2000" i="1" dirty="0"/>
              <a:t>opened in Fall 2023; support center focused on providing extra resources to succeed in their educational journey</a:t>
            </a:r>
          </a:p>
          <a:p>
            <a:endParaRPr lang="en-US" sz="2000" dirty="0"/>
          </a:p>
          <a:p>
            <a:pPr marL="285750" indent="-285750">
              <a:buFont typeface="Arial" panose="020B0604020202020204" pitchFamily="34" charset="0"/>
              <a:buChar char="•"/>
            </a:pPr>
            <a:r>
              <a:rPr lang="en-US" sz="2000" b="1" dirty="0">
                <a:solidFill>
                  <a:srgbClr val="E97726"/>
                </a:solidFill>
              </a:rPr>
              <a:t>Latinx Resource Center </a:t>
            </a:r>
            <a:r>
              <a:rPr lang="en-US" sz="2000" b="1" dirty="0"/>
              <a:t>- </a:t>
            </a:r>
            <a:r>
              <a:rPr lang="en-US" sz="2000" i="1" dirty="0"/>
              <a:t>opened in Spring 2024; serving Latinx students by supporting, appreciating and culturally representing on GovState’s campus</a:t>
            </a:r>
          </a:p>
          <a:p>
            <a:endParaRPr lang="en-US" sz="2000" dirty="0"/>
          </a:p>
          <a:p>
            <a:pPr marL="285750" indent="-285750">
              <a:buFont typeface="Arial" panose="020B0604020202020204" pitchFamily="34" charset="0"/>
              <a:buChar char="•"/>
            </a:pPr>
            <a:r>
              <a:rPr lang="en-US" sz="2000" b="1" dirty="0">
                <a:solidFill>
                  <a:srgbClr val="E97726"/>
                </a:solidFill>
              </a:rPr>
              <a:t>Social Justice Initiative (Legal Clinic) </a:t>
            </a:r>
            <a:r>
              <a:rPr lang="en-US" sz="2000" dirty="0"/>
              <a:t>– </a:t>
            </a:r>
            <a:r>
              <a:rPr lang="en-US" sz="2000" i="1" dirty="0"/>
              <a:t>opened Summer 2023; provides free self-help legal assistance and non-legal resources to low-income Illinois residents</a:t>
            </a:r>
          </a:p>
          <a:p>
            <a:endParaRPr lang="en-US" sz="2000" i="1" dirty="0"/>
          </a:p>
          <a:p>
            <a:pPr marL="285750" indent="-285750">
              <a:buFont typeface="Arial" panose="020B0604020202020204" pitchFamily="34" charset="0"/>
              <a:buChar char="•"/>
            </a:pPr>
            <a:r>
              <a:rPr lang="en-US" sz="2000" b="1" dirty="0">
                <a:solidFill>
                  <a:srgbClr val="E97726"/>
                </a:solidFill>
              </a:rPr>
              <a:t>Greek Life </a:t>
            </a:r>
            <a:r>
              <a:rPr lang="en-US" sz="2000" i="1" dirty="0"/>
              <a:t>– Alpha Kappa Alpha Sorority, Incorporated was the first divine nine organization to cross on GovState campus in November 2023; more to come… </a:t>
            </a:r>
          </a:p>
        </p:txBody>
      </p:sp>
    </p:spTree>
    <p:extLst>
      <p:ext uri="{BB962C8B-B14F-4D97-AF65-F5344CB8AC3E}">
        <p14:creationId xmlns:p14="http://schemas.microsoft.com/office/powerpoint/2010/main" val="247976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2850548" y="287779"/>
            <a:ext cx="6160770" cy="1015663"/>
          </a:xfrm>
          <a:prstGeom prst="rect">
            <a:avLst/>
          </a:prstGeom>
          <a:noFill/>
        </p:spPr>
        <p:txBody>
          <a:bodyPr wrap="square" rtlCol="0">
            <a:spAutoFit/>
          </a:bodyPr>
          <a:lstStyle/>
          <a:p>
            <a:r>
              <a:rPr lang="en-US" sz="6000" b="1" dirty="0">
                <a:latin typeface="Trade Gothic LT Std" pitchFamily="2" charset="0"/>
              </a:rPr>
              <a:t>Get Involved!</a:t>
            </a:r>
          </a:p>
        </p:txBody>
      </p:sp>
      <p:sp>
        <p:nvSpPr>
          <p:cNvPr id="5" name="TextBox 4">
            <a:extLst>
              <a:ext uri="{FF2B5EF4-FFF2-40B4-BE49-F238E27FC236}">
                <a16:creationId xmlns:a16="http://schemas.microsoft.com/office/drawing/2014/main" id="{83AFBB60-5EA4-334B-90BD-8FFED4BB6184}"/>
              </a:ext>
            </a:extLst>
          </p:cNvPr>
          <p:cNvSpPr txBox="1"/>
          <p:nvPr/>
        </p:nvSpPr>
        <p:spPr>
          <a:xfrm>
            <a:off x="3074670" y="1591221"/>
            <a:ext cx="6160770" cy="1938992"/>
          </a:xfrm>
          <a:prstGeom prst="rect">
            <a:avLst/>
          </a:prstGeom>
          <a:noFill/>
        </p:spPr>
        <p:txBody>
          <a:bodyPr wrap="square" rtlCol="0">
            <a:spAutoFit/>
          </a:bodyPr>
          <a:lstStyle/>
          <a:p>
            <a:r>
              <a:rPr lang="en-US" sz="2400" dirty="0">
                <a:latin typeface="Trade Gothic LT Std" pitchFamily="2" charset="0"/>
              </a:rPr>
              <a:t>Student Clubs and Organizations </a:t>
            </a:r>
          </a:p>
          <a:p>
            <a:r>
              <a:rPr lang="en-US" sz="2400" dirty="0">
                <a:latin typeface="Trade Gothic LT Std" pitchFamily="2" charset="0"/>
              </a:rPr>
              <a:t>Sports Teams</a:t>
            </a:r>
          </a:p>
          <a:p>
            <a:r>
              <a:rPr lang="en-US" sz="2400" dirty="0">
                <a:latin typeface="Trade Gothic LT Std" pitchFamily="2" charset="0"/>
              </a:rPr>
              <a:t>Student Senate</a:t>
            </a:r>
          </a:p>
          <a:p>
            <a:r>
              <a:rPr lang="en-US" sz="2400" dirty="0">
                <a:latin typeface="Trade Gothic LT Std" pitchFamily="2" charset="0"/>
              </a:rPr>
              <a:t>On-campus Employment</a:t>
            </a:r>
          </a:p>
          <a:p>
            <a:endParaRPr lang="en-US" sz="2400" dirty="0">
              <a:latin typeface="Trade Gothic LT Std"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7219">
            <a:off x="7889982" y="1314248"/>
            <a:ext cx="3738236" cy="2492936"/>
          </a:xfrm>
          <a:prstGeom prst="rect">
            <a:avLst/>
          </a:prstGeom>
          <a:ln w="57150">
            <a:solidFill>
              <a:srgbClr val="E97726"/>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0819">
            <a:off x="3244947" y="3732271"/>
            <a:ext cx="3850714" cy="2567945"/>
          </a:xfrm>
          <a:prstGeom prst="rect">
            <a:avLst/>
          </a:prstGeom>
          <a:ln w="57150">
            <a:solidFill>
              <a:srgbClr val="E97726"/>
            </a:solidFill>
          </a:ln>
        </p:spPr>
      </p:pic>
      <p:sp>
        <p:nvSpPr>
          <p:cNvPr id="7" name="TextBox 6">
            <a:extLst>
              <a:ext uri="{FF2B5EF4-FFF2-40B4-BE49-F238E27FC236}">
                <a16:creationId xmlns:a16="http://schemas.microsoft.com/office/drawing/2014/main" id="{83AFBB60-5EA4-334B-90BD-8FFED4BB6184}"/>
              </a:ext>
            </a:extLst>
          </p:cNvPr>
          <p:cNvSpPr txBox="1"/>
          <p:nvPr/>
        </p:nvSpPr>
        <p:spPr>
          <a:xfrm>
            <a:off x="5170304" y="4163033"/>
            <a:ext cx="6160770" cy="1938992"/>
          </a:xfrm>
          <a:prstGeom prst="rect">
            <a:avLst/>
          </a:prstGeom>
          <a:noFill/>
        </p:spPr>
        <p:txBody>
          <a:bodyPr wrap="square" rtlCol="0">
            <a:spAutoFit/>
          </a:bodyPr>
          <a:lstStyle/>
          <a:p>
            <a:pPr algn="r"/>
            <a:endParaRPr lang="en-US" sz="2400" dirty="0">
              <a:latin typeface="Trade Gothic LT Std" pitchFamily="2" charset="0"/>
            </a:endParaRPr>
          </a:p>
          <a:p>
            <a:pPr algn="r"/>
            <a:r>
              <a:rPr lang="en-US" sz="2400" dirty="0">
                <a:latin typeface="Trade Gothic LT Std" pitchFamily="2" charset="0"/>
              </a:rPr>
              <a:t>Honors Societies</a:t>
            </a:r>
          </a:p>
          <a:p>
            <a:pPr algn="r"/>
            <a:r>
              <a:rPr lang="en-US" sz="2400" dirty="0">
                <a:latin typeface="Trade Gothic LT Std" pitchFamily="2" charset="0"/>
              </a:rPr>
              <a:t>Program Counsels </a:t>
            </a:r>
          </a:p>
          <a:p>
            <a:pPr algn="r"/>
            <a:r>
              <a:rPr lang="en-US" sz="2400" dirty="0">
                <a:latin typeface="Trade Gothic LT Std" pitchFamily="2" charset="0"/>
              </a:rPr>
              <a:t>Student Ambassadors</a:t>
            </a:r>
          </a:p>
          <a:p>
            <a:pPr algn="r"/>
            <a:r>
              <a:rPr lang="en-US" sz="2400" dirty="0">
                <a:latin typeface="Trade Gothic LT Std" pitchFamily="2" charset="0"/>
              </a:rPr>
              <a:t>Leadership Development</a:t>
            </a:r>
          </a:p>
        </p:txBody>
      </p:sp>
    </p:spTree>
    <p:extLst>
      <p:ext uri="{BB962C8B-B14F-4D97-AF65-F5344CB8AC3E}">
        <p14:creationId xmlns:p14="http://schemas.microsoft.com/office/powerpoint/2010/main" val="81107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3165859" y="1076055"/>
            <a:ext cx="8946011" cy="646331"/>
          </a:xfrm>
          <a:prstGeom prst="rect">
            <a:avLst/>
          </a:prstGeom>
          <a:noFill/>
        </p:spPr>
        <p:txBody>
          <a:bodyPr wrap="square" lIns="91440" tIns="45720" rIns="91440" bIns="45720" rtlCol="0" anchor="t">
            <a:spAutoFit/>
          </a:bodyPr>
          <a:lstStyle/>
          <a:p>
            <a:r>
              <a:rPr lang="en-US" sz="3600" b="1" dirty="0">
                <a:solidFill>
                  <a:srgbClr val="E97726"/>
                </a:solidFill>
                <a:latin typeface="Trade Gothic LT Std"/>
              </a:rPr>
              <a:t>Benefits of being involved on campus </a:t>
            </a:r>
          </a:p>
        </p:txBody>
      </p:sp>
      <p:sp>
        <p:nvSpPr>
          <p:cNvPr id="8" name="TextBox 7">
            <a:extLst>
              <a:ext uri="{FF2B5EF4-FFF2-40B4-BE49-F238E27FC236}">
                <a16:creationId xmlns:a16="http://schemas.microsoft.com/office/drawing/2014/main" id="{3D282800-EE72-5FA5-76EA-3DF9DCA595CA}"/>
              </a:ext>
            </a:extLst>
          </p:cNvPr>
          <p:cNvSpPr txBox="1"/>
          <p:nvPr/>
        </p:nvSpPr>
        <p:spPr>
          <a:xfrm>
            <a:off x="3323896" y="2075792"/>
            <a:ext cx="8211205"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cs typeface="Calibri"/>
              </a:rPr>
              <a:t>Practical Transferable Skills</a:t>
            </a:r>
          </a:p>
          <a:p>
            <a:r>
              <a:rPr lang="en-US" sz="2000" dirty="0">
                <a:cs typeface="Calibri"/>
              </a:rPr>
              <a:t>- Event planning</a:t>
            </a:r>
          </a:p>
          <a:p>
            <a:r>
              <a:rPr lang="en-US" sz="2000" dirty="0">
                <a:cs typeface="Calibri"/>
              </a:rPr>
              <a:t>- Delegating </a:t>
            </a:r>
          </a:p>
          <a:p>
            <a:r>
              <a:rPr lang="en-US" sz="2000" dirty="0">
                <a:cs typeface="Calibri"/>
              </a:rPr>
              <a:t>- Leadership </a:t>
            </a:r>
          </a:p>
          <a:p>
            <a:r>
              <a:rPr lang="en-US" sz="2000" dirty="0">
                <a:cs typeface="Calibri"/>
              </a:rPr>
              <a:t>- Fundraising </a:t>
            </a:r>
          </a:p>
          <a:p>
            <a:r>
              <a:rPr lang="en-US" sz="2000" dirty="0">
                <a:cs typeface="Calibri"/>
              </a:rPr>
              <a:t>- Collaborating </a:t>
            </a:r>
          </a:p>
          <a:p>
            <a:r>
              <a:rPr lang="en-US" sz="2000" dirty="0">
                <a:cs typeface="Calibri"/>
              </a:rPr>
              <a:t>- Marketing</a:t>
            </a:r>
          </a:p>
          <a:p>
            <a:endParaRPr lang="en-US" sz="2000" dirty="0">
              <a:cs typeface="Calibri"/>
            </a:endParaRPr>
          </a:p>
          <a:p>
            <a:r>
              <a:rPr lang="en-US" sz="3200" b="1" dirty="0">
                <a:cs typeface="Calibri"/>
              </a:rPr>
              <a:t>Letters of Recommendation or References </a:t>
            </a:r>
          </a:p>
          <a:p>
            <a:r>
              <a:rPr lang="en-US" sz="2000" dirty="0">
                <a:cs typeface="Calibri"/>
              </a:rPr>
              <a:t>The more you are involved the easier it is for people to advocate for and support you after college.</a:t>
            </a:r>
          </a:p>
        </p:txBody>
      </p:sp>
    </p:spTree>
    <p:extLst>
      <p:ext uri="{BB962C8B-B14F-4D97-AF65-F5344CB8AC3E}">
        <p14:creationId xmlns:p14="http://schemas.microsoft.com/office/powerpoint/2010/main" val="68931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2850548" y="287779"/>
            <a:ext cx="7765636" cy="1015663"/>
          </a:xfrm>
          <a:prstGeom prst="rect">
            <a:avLst/>
          </a:prstGeom>
          <a:noFill/>
        </p:spPr>
        <p:txBody>
          <a:bodyPr wrap="square" rtlCol="0">
            <a:spAutoFit/>
          </a:bodyPr>
          <a:lstStyle/>
          <a:p>
            <a:r>
              <a:rPr lang="en-US" sz="6000" b="1" dirty="0">
                <a:latin typeface="Trade Gothic LT Std" pitchFamily="2" charset="0"/>
              </a:rPr>
              <a:t>Become a </a:t>
            </a:r>
            <a:r>
              <a:rPr lang="en-US" sz="6000" b="1" dirty="0">
                <a:solidFill>
                  <a:srgbClr val="E97726"/>
                </a:solidFill>
                <a:latin typeface="Trade Gothic LT Std" pitchFamily="2" charset="0"/>
              </a:rPr>
              <a:t>Jaguar!</a:t>
            </a:r>
          </a:p>
        </p:txBody>
      </p:sp>
      <p:sp>
        <p:nvSpPr>
          <p:cNvPr id="5" name="TextBox 4">
            <a:extLst>
              <a:ext uri="{FF2B5EF4-FFF2-40B4-BE49-F238E27FC236}">
                <a16:creationId xmlns:a16="http://schemas.microsoft.com/office/drawing/2014/main" id="{83AFBB60-5EA4-334B-90BD-8FFED4BB6184}"/>
              </a:ext>
            </a:extLst>
          </p:cNvPr>
          <p:cNvSpPr txBox="1"/>
          <p:nvPr/>
        </p:nvSpPr>
        <p:spPr>
          <a:xfrm>
            <a:off x="3074670" y="1591221"/>
            <a:ext cx="6160770" cy="3046988"/>
          </a:xfrm>
          <a:prstGeom prst="rect">
            <a:avLst/>
          </a:prstGeom>
          <a:noFill/>
        </p:spPr>
        <p:txBody>
          <a:bodyPr wrap="square" rtlCol="0">
            <a:spAutoFit/>
          </a:bodyPr>
          <a:lstStyle/>
          <a:p>
            <a:r>
              <a:rPr lang="en-US" sz="2800" b="1" dirty="0">
                <a:latin typeface="Trade Gothic LT Std" pitchFamily="2" charset="0"/>
              </a:rPr>
              <a:t>NAIA Collegiate Teams</a:t>
            </a:r>
          </a:p>
          <a:p>
            <a:endParaRPr lang="en-US" sz="2000" dirty="0">
              <a:latin typeface="Trade Gothic LT Std" pitchFamily="2" charset="0"/>
            </a:endParaRPr>
          </a:p>
          <a:p>
            <a:r>
              <a:rPr lang="en-US" sz="2000" dirty="0">
                <a:latin typeface="Trade Gothic LT Std" pitchFamily="2" charset="0"/>
              </a:rPr>
              <a:t>-Men’s and Women’s </a:t>
            </a:r>
            <a:r>
              <a:rPr lang="en-US" sz="2000" b="1" dirty="0">
                <a:solidFill>
                  <a:srgbClr val="E97726"/>
                </a:solidFill>
                <a:latin typeface="Trade Gothic LT Std" pitchFamily="2" charset="0"/>
              </a:rPr>
              <a:t>Basketball</a:t>
            </a:r>
          </a:p>
          <a:p>
            <a:r>
              <a:rPr lang="en-US" sz="2000" dirty="0">
                <a:latin typeface="Trade Gothic LT Std" pitchFamily="2" charset="0"/>
              </a:rPr>
              <a:t>-Men’s and Women’s </a:t>
            </a:r>
            <a:r>
              <a:rPr lang="en-US" sz="2000" b="1" dirty="0">
                <a:solidFill>
                  <a:srgbClr val="E97726"/>
                </a:solidFill>
                <a:latin typeface="Trade Gothic LT Std" pitchFamily="2" charset="0"/>
              </a:rPr>
              <a:t>Cross Country &amp; Track</a:t>
            </a:r>
          </a:p>
          <a:p>
            <a:r>
              <a:rPr lang="en-US" sz="2000" dirty="0">
                <a:latin typeface="Trade Gothic LT Std" pitchFamily="2" charset="0"/>
              </a:rPr>
              <a:t>-Men’s and Women’s </a:t>
            </a:r>
            <a:r>
              <a:rPr lang="en-US" sz="2000" b="1" dirty="0">
                <a:solidFill>
                  <a:srgbClr val="E97726"/>
                </a:solidFill>
                <a:latin typeface="Trade Gothic LT Std" pitchFamily="2" charset="0"/>
              </a:rPr>
              <a:t>Golf</a:t>
            </a:r>
          </a:p>
          <a:p>
            <a:r>
              <a:rPr lang="en-US" sz="2000" dirty="0">
                <a:latin typeface="Trade Gothic LT Std" pitchFamily="2" charset="0"/>
              </a:rPr>
              <a:t>-Men’s and Women’s </a:t>
            </a:r>
            <a:r>
              <a:rPr lang="en-US" sz="2000" b="1" dirty="0">
                <a:solidFill>
                  <a:srgbClr val="E97726"/>
                </a:solidFill>
                <a:latin typeface="Trade Gothic LT Std" pitchFamily="2" charset="0"/>
              </a:rPr>
              <a:t>Soccer</a:t>
            </a:r>
            <a:r>
              <a:rPr lang="en-US" sz="2000" dirty="0">
                <a:solidFill>
                  <a:srgbClr val="E97726"/>
                </a:solidFill>
                <a:latin typeface="Trade Gothic LT Std" pitchFamily="2" charset="0"/>
              </a:rPr>
              <a:t> </a:t>
            </a:r>
          </a:p>
          <a:p>
            <a:r>
              <a:rPr lang="en-US" sz="2000" dirty="0">
                <a:latin typeface="Trade Gothic LT Std" pitchFamily="2" charset="0"/>
              </a:rPr>
              <a:t>-Women’s </a:t>
            </a:r>
            <a:r>
              <a:rPr lang="en-US" sz="2000" b="1" dirty="0">
                <a:solidFill>
                  <a:srgbClr val="E97726"/>
                </a:solidFill>
                <a:latin typeface="Trade Gothic LT Std" pitchFamily="2" charset="0"/>
              </a:rPr>
              <a:t>Volleyball</a:t>
            </a:r>
            <a:r>
              <a:rPr lang="en-US" sz="2000" dirty="0">
                <a:solidFill>
                  <a:srgbClr val="E97726"/>
                </a:solidFill>
                <a:latin typeface="Trade Gothic LT Std" pitchFamily="2" charset="0"/>
              </a:rPr>
              <a:t> </a:t>
            </a:r>
          </a:p>
          <a:p>
            <a:r>
              <a:rPr lang="en-US" sz="2000" dirty="0">
                <a:latin typeface="Trade Gothic LT Std" pitchFamily="2" charset="0"/>
              </a:rPr>
              <a:t>-Women’s </a:t>
            </a:r>
            <a:r>
              <a:rPr lang="en-US" sz="2000" b="1" dirty="0">
                <a:solidFill>
                  <a:srgbClr val="E97726"/>
                </a:solidFill>
                <a:latin typeface="Trade Gothic LT Std" pitchFamily="2" charset="0"/>
              </a:rPr>
              <a:t>Bowling </a:t>
            </a:r>
          </a:p>
          <a:p>
            <a:endParaRPr lang="en-US" sz="2400" dirty="0">
              <a:latin typeface="Trade Gothic LT Std"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5604">
            <a:off x="7986070" y="1510560"/>
            <a:ext cx="3919448" cy="2205034"/>
          </a:xfrm>
          <a:prstGeom prst="rect">
            <a:avLst/>
          </a:prstGeom>
          <a:ln w="57150">
            <a:solidFill>
              <a:srgbClr val="E97726"/>
            </a:solidFill>
          </a:ln>
        </p:spPr>
      </p:pic>
      <p:sp>
        <p:nvSpPr>
          <p:cNvPr id="9" name="TextBox 8">
            <a:extLst>
              <a:ext uri="{FF2B5EF4-FFF2-40B4-BE49-F238E27FC236}">
                <a16:creationId xmlns:a16="http://schemas.microsoft.com/office/drawing/2014/main" id="{83AFBB60-5EA4-334B-90BD-8FFED4BB6184}"/>
              </a:ext>
            </a:extLst>
          </p:cNvPr>
          <p:cNvSpPr txBox="1"/>
          <p:nvPr/>
        </p:nvSpPr>
        <p:spPr>
          <a:xfrm>
            <a:off x="3074670" y="4299411"/>
            <a:ext cx="5563303" cy="2123658"/>
          </a:xfrm>
          <a:prstGeom prst="rect">
            <a:avLst/>
          </a:prstGeom>
          <a:noFill/>
        </p:spPr>
        <p:txBody>
          <a:bodyPr wrap="square" rtlCol="0">
            <a:spAutoFit/>
          </a:bodyPr>
          <a:lstStyle/>
          <a:p>
            <a:r>
              <a:rPr lang="en-US" sz="2800" b="1" dirty="0">
                <a:latin typeface="Trade Gothic LT Std" pitchFamily="2" charset="0"/>
              </a:rPr>
              <a:t>Men’s Basketball</a:t>
            </a:r>
          </a:p>
          <a:p>
            <a:endParaRPr lang="en-US" sz="2000" dirty="0">
              <a:latin typeface="Trade Gothic LT Std" pitchFamily="2" charset="0"/>
            </a:endParaRPr>
          </a:p>
          <a:p>
            <a:r>
              <a:rPr lang="en-US" sz="2000" dirty="0">
                <a:latin typeface="Trade Gothic LT Std" pitchFamily="2" charset="0"/>
              </a:rPr>
              <a:t>-2018 Conference Champions</a:t>
            </a:r>
          </a:p>
          <a:p>
            <a:r>
              <a:rPr lang="en-US" sz="2000" dirty="0">
                <a:latin typeface="Trade Gothic LT Std" pitchFamily="2" charset="0"/>
              </a:rPr>
              <a:t>-Conference Tournament Champions</a:t>
            </a:r>
          </a:p>
          <a:p>
            <a:r>
              <a:rPr lang="en-US" sz="2000" dirty="0">
                <a:latin typeface="Trade Gothic LT Std" pitchFamily="2" charset="0"/>
              </a:rPr>
              <a:t>-Earned 1</a:t>
            </a:r>
            <a:r>
              <a:rPr lang="en-US" sz="2000" baseline="30000" dirty="0">
                <a:latin typeface="Trade Gothic LT Std" pitchFamily="2" charset="0"/>
              </a:rPr>
              <a:t>st</a:t>
            </a:r>
            <a:r>
              <a:rPr lang="en-US" sz="2000" dirty="0">
                <a:latin typeface="Trade Gothic LT Std" pitchFamily="2" charset="0"/>
              </a:rPr>
              <a:t> ever bid to NAIA National Tournament </a:t>
            </a:r>
          </a:p>
          <a:p>
            <a:endParaRPr lang="en-US" sz="2400" dirty="0">
              <a:latin typeface="Trade Gothic LT Std" pitchFamily="2" charset="0"/>
            </a:endParaRPr>
          </a:p>
        </p:txBody>
      </p:sp>
      <p:sp>
        <p:nvSpPr>
          <p:cNvPr id="2" name="TextBox 1">
            <a:extLst>
              <a:ext uri="{FF2B5EF4-FFF2-40B4-BE49-F238E27FC236}">
                <a16:creationId xmlns:a16="http://schemas.microsoft.com/office/drawing/2014/main" id="{14B93605-69A9-7FFB-5EF5-D87D4BE942AF}"/>
              </a:ext>
            </a:extLst>
          </p:cNvPr>
          <p:cNvSpPr txBox="1"/>
          <p:nvPr/>
        </p:nvSpPr>
        <p:spPr>
          <a:xfrm>
            <a:off x="8555706" y="4558893"/>
            <a:ext cx="3679795" cy="1415772"/>
          </a:xfrm>
          <a:prstGeom prst="rect">
            <a:avLst/>
          </a:prstGeom>
          <a:noFill/>
        </p:spPr>
        <p:txBody>
          <a:bodyPr wrap="square" rtlCol="0">
            <a:spAutoFit/>
          </a:bodyPr>
          <a:lstStyle/>
          <a:p>
            <a:r>
              <a:rPr lang="en-US" sz="2800" b="1" dirty="0">
                <a:latin typeface="Trade Gothic LT Std"/>
              </a:rPr>
              <a:t>Women’s Basketball</a:t>
            </a:r>
          </a:p>
          <a:p>
            <a:endParaRPr lang="en-US" b="1" dirty="0"/>
          </a:p>
          <a:p>
            <a:r>
              <a:rPr lang="en-US" sz="2000" dirty="0">
                <a:latin typeface="Trade Gothic LT Std"/>
              </a:rPr>
              <a:t>- Earned 1</a:t>
            </a:r>
            <a:r>
              <a:rPr lang="en-US" sz="2000" baseline="30000" dirty="0">
                <a:latin typeface="Trade Gothic LT Std"/>
              </a:rPr>
              <a:t>st</a:t>
            </a:r>
            <a:r>
              <a:rPr lang="en-US" sz="2000" dirty="0">
                <a:latin typeface="Trade Gothic LT Std"/>
              </a:rPr>
              <a:t> ever bid to NAIA National Tournament</a:t>
            </a:r>
          </a:p>
        </p:txBody>
      </p:sp>
    </p:spTree>
    <p:extLst>
      <p:ext uri="{BB962C8B-B14F-4D97-AF65-F5344CB8AC3E}">
        <p14:creationId xmlns:p14="http://schemas.microsoft.com/office/powerpoint/2010/main" val="106775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0A43F9-DA2E-7892-6A5C-A16A455874D6}"/>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446243" y="524175"/>
            <a:ext cx="11212830" cy="1015663"/>
          </a:xfrm>
          <a:prstGeom prst="rect">
            <a:avLst/>
          </a:prstGeom>
          <a:noFill/>
        </p:spPr>
        <p:txBody>
          <a:bodyPr wrap="square" rtlCol="0">
            <a:spAutoFit/>
          </a:bodyPr>
          <a:lstStyle/>
          <a:p>
            <a:r>
              <a:rPr lang="en-US" sz="6000" b="1" dirty="0">
                <a:latin typeface="Trade Gothic LT Std" pitchFamily="2" charset="0"/>
              </a:rPr>
              <a:t>Admission Requirements</a:t>
            </a:r>
          </a:p>
        </p:txBody>
      </p:sp>
      <p:sp>
        <p:nvSpPr>
          <p:cNvPr id="5" name="TextBox 4">
            <a:extLst>
              <a:ext uri="{FF2B5EF4-FFF2-40B4-BE49-F238E27FC236}">
                <a16:creationId xmlns:a16="http://schemas.microsoft.com/office/drawing/2014/main" id="{E8435973-4B78-DA40-9DD9-83904FDF8812}"/>
              </a:ext>
            </a:extLst>
          </p:cNvPr>
          <p:cNvSpPr txBox="1"/>
          <p:nvPr/>
        </p:nvSpPr>
        <p:spPr>
          <a:xfrm>
            <a:off x="892933" y="1852805"/>
            <a:ext cx="10674175" cy="3293209"/>
          </a:xfrm>
          <a:prstGeom prst="rect">
            <a:avLst/>
          </a:prstGeom>
          <a:noFill/>
        </p:spPr>
        <p:txBody>
          <a:bodyPr wrap="square" lIns="91440" tIns="45720" rIns="91440" bIns="45720" rtlCol="0" anchor="t">
            <a:spAutoFit/>
          </a:bodyPr>
          <a:lstStyle/>
          <a:p>
            <a:r>
              <a:rPr lang="en-US" sz="2800" dirty="0">
                <a:latin typeface="Trade Gothic LT Std"/>
              </a:rPr>
              <a:t>-</a:t>
            </a:r>
            <a:r>
              <a:rPr lang="en-US" sz="2800" dirty="0">
                <a:solidFill>
                  <a:srgbClr val="000000"/>
                </a:solidFill>
                <a:latin typeface="Trade Gothic LT Std"/>
              </a:rPr>
              <a:t> </a:t>
            </a:r>
            <a:r>
              <a:rPr lang="en-US" sz="2800" b="1" dirty="0">
                <a:solidFill>
                  <a:srgbClr val="E97726"/>
                </a:solidFill>
                <a:latin typeface="Trade Gothic LT Std"/>
              </a:rPr>
              <a:t>24 semester hours </a:t>
            </a:r>
            <a:r>
              <a:rPr lang="en-US" sz="2800" dirty="0">
                <a:latin typeface="Trade Gothic LT Std"/>
              </a:rPr>
              <a:t>of college coursework</a:t>
            </a:r>
          </a:p>
          <a:p>
            <a:endParaRPr lang="en-US" sz="2800" dirty="0">
              <a:latin typeface="Trade Gothic LT Std" pitchFamily="2" charset="0"/>
            </a:endParaRPr>
          </a:p>
          <a:p>
            <a:r>
              <a:rPr lang="en-US" sz="2800" dirty="0">
                <a:latin typeface="Trade Gothic LT Std"/>
              </a:rPr>
              <a:t>-</a:t>
            </a:r>
            <a:r>
              <a:rPr lang="en-US" sz="2800" dirty="0">
                <a:solidFill>
                  <a:srgbClr val="000000"/>
                </a:solidFill>
                <a:latin typeface="Trade Gothic LT Std"/>
              </a:rPr>
              <a:t> </a:t>
            </a:r>
            <a:r>
              <a:rPr lang="en-US" sz="2800" b="1" dirty="0">
                <a:solidFill>
                  <a:srgbClr val="E97726"/>
                </a:solidFill>
                <a:latin typeface="Trade Gothic LT Std"/>
              </a:rPr>
              <a:t>2.0+</a:t>
            </a:r>
            <a:r>
              <a:rPr lang="en-US" sz="2800" dirty="0">
                <a:latin typeface="Trade Gothic LT Std"/>
              </a:rPr>
              <a:t> cumulative GPA*</a:t>
            </a:r>
          </a:p>
          <a:p>
            <a:endParaRPr lang="en-US" sz="2800" dirty="0">
              <a:latin typeface="Trade Gothic LT Std" pitchFamily="2" charset="0"/>
            </a:endParaRPr>
          </a:p>
          <a:p>
            <a:r>
              <a:rPr lang="en-US" sz="2800" dirty="0">
                <a:latin typeface="Trade Gothic LT Std"/>
              </a:rPr>
              <a:t>-</a:t>
            </a:r>
            <a:r>
              <a:rPr lang="en-US" sz="2800" dirty="0">
                <a:solidFill>
                  <a:srgbClr val="000000"/>
                </a:solidFill>
                <a:latin typeface="Trade Gothic LT Std"/>
              </a:rPr>
              <a:t> </a:t>
            </a:r>
            <a:r>
              <a:rPr lang="en-US" sz="2800" b="1" dirty="0">
                <a:solidFill>
                  <a:srgbClr val="E97726"/>
                </a:solidFill>
                <a:latin typeface="Trade Gothic LT Std"/>
              </a:rPr>
              <a:t>Good standing </a:t>
            </a:r>
            <a:r>
              <a:rPr lang="en-US" sz="2800" dirty="0">
                <a:latin typeface="Trade Gothic LT Std"/>
              </a:rPr>
              <a:t>at previously attended institution</a:t>
            </a:r>
          </a:p>
          <a:p>
            <a:endParaRPr lang="en-US" sz="1600" i="1" dirty="0">
              <a:latin typeface="Trade Gothic LT Std" pitchFamily="2" charset="0"/>
            </a:endParaRPr>
          </a:p>
          <a:p>
            <a:r>
              <a:rPr lang="en-US" sz="1600" i="1" dirty="0">
                <a:latin typeface="Trade Gothic LT Std" pitchFamily="2" charset="0"/>
              </a:rPr>
              <a:t>*Education, Health Administration, and Social Work have special requirements.</a:t>
            </a:r>
          </a:p>
          <a:p>
            <a:endParaRPr lang="en-US" sz="3600" dirty="0">
              <a:latin typeface="Trade Gothic LT Std" pitchFamily="2" charset="0"/>
            </a:endParaRPr>
          </a:p>
        </p:txBody>
      </p:sp>
    </p:spTree>
    <p:extLst>
      <p:ext uri="{BB962C8B-B14F-4D97-AF65-F5344CB8AC3E}">
        <p14:creationId xmlns:p14="http://schemas.microsoft.com/office/powerpoint/2010/main" val="371870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49241"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42046" y="247364"/>
            <a:ext cx="11409426" cy="1015663"/>
          </a:xfrm>
          <a:prstGeom prst="rect">
            <a:avLst/>
          </a:prstGeom>
          <a:noFill/>
        </p:spPr>
        <p:txBody>
          <a:bodyPr wrap="square" lIns="91440" tIns="45720" rIns="91440" bIns="45720" rtlCol="0" anchor="t">
            <a:spAutoFit/>
          </a:bodyPr>
          <a:lstStyle/>
          <a:p>
            <a:r>
              <a:rPr lang="en-US" sz="6000" b="1" dirty="0">
                <a:latin typeface="Trade Gothic LT Std"/>
              </a:rPr>
              <a:t>How to </a:t>
            </a:r>
            <a:r>
              <a:rPr lang="en-US" sz="6000" b="1" dirty="0">
                <a:solidFill>
                  <a:srgbClr val="E97726"/>
                </a:solidFill>
                <a:latin typeface="Trade Gothic LT Std"/>
              </a:rPr>
              <a:t>Apply</a:t>
            </a:r>
          </a:p>
        </p:txBody>
      </p:sp>
      <p:sp>
        <p:nvSpPr>
          <p:cNvPr id="9" name="TextBox 8">
            <a:extLst>
              <a:ext uri="{FF2B5EF4-FFF2-40B4-BE49-F238E27FC236}">
                <a16:creationId xmlns:a16="http://schemas.microsoft.com/office/drawing/2014/main" id="{E8435973-4B78-DA40-9DD9-83904FDF8812}"/>
              </a:ext>
            </a:extLst>
          </p:cNvPr>
          <p:cNvSpPr txBox="1"/>
          <p:nvPr/>
        </p:nvSpPr>
        <p:spPr>
          <a:xfrm>
            <a:off x="510054" y="1400110"/>
            <a:ext cx="11351151" cy="3662541"/>
          </a:xfrm>
          <a:prstGeom prst="rect">
            <a:avLst/>
          </a:prstGeom>
          <a:noFill/>
        </p:spPr>
        <p:txBody>
          <a:bodyPr wrap="square" lIns="91440" tIns="45720" rIns="91440" bIns="45720" rtlCol="0" anchor="t">
            <a:spAutoFit/>
          </a:bodyPr>
          <a:lstStyle/>
          <a:p>
            <a:r>
              <a:rPr lang="en-US" sz="2400" dirty="0">
                <a:latin typeface="Trade Gothic LT Std"/>
              </a:rPr>
              <a:t>Complete an application today, or online at: </a:t>
            </a:r>
            <a:r>
              <a:rPr lang="en-US" sz="2400" b="1" dirty="0">
                <a:solidFill>
                  <a:srgbClr val="E97726"/>
                </a:solidFill>
                <a:latin typeface="Trade Gothic LT Std"/>
              </a:rPr>
              <a:t>apply.govst.edu/apply                    </a:t>
            </a:r>
          </a:p>
          <a:p>
            <a:r>
              <a:rPr lang="en-US" sz="2400" b="1" dirty="0">
                <a:solidFill>
                  <a:srgbClr val="E97726"/>
                </a:solidFill>
                <a:latin typeface="Trade Gothic LT Std"/>
              </a:rPr>
              <a:t>   </a:t>
            </a:r>
            <a:r>
              <a:rPr lang="en-US" sz="1600" dirty="0">
                <a:solidFill>
                  <a:srgbClr val="000000"/>
                </a:solidFill>
                <a:latin typeface="Trade Gothic LT Std"/>
              </a:rPr>
              <a:t>You can also apply via the</a:t>
            </a:r>
            <a:r>
              <a:rPr lang="en-US" sz="1600" dirty="0">
                <a:latin typeface="Trade Gothic LT Std"/>
              </a:rPr>
              <a:t> Common App (Freshman and Transfer)</a:t>
            </a:r>
            <a:endParaRPr lang="en-US" sz="2400" dirty="0">
              <a:latin typeface="Trade Gothic LT Std"/>
            </a:endParaRPr>
          </a:p>
          <a:p>
            <a:pPr marL="457200" indent="-457200">
              <a:buAutoNum type="arabicPeriod"/>
            </a:pPr>
            <a:endParaRPr lang="en-US" sz="2400" b="1" dirty="0">
              <a:solidFill>
                <a:srgbClr val="E97726"/>
              </a:solidFill>
              <a:latin typeface="Trade Gothic LT Std"/>
            </a:endParaRPr>
          </a:p>
          <a:p>
            <a:r>
              <a:rPr lang="en-US" sz="2400" b="1" dirty="0">
                <a:solidFill>
                  <a:srgbClr val="E97726"/>
                </a:solidFill>
                <a:latin typeface="Trade Gothic LT Std"/>
              </a:rPr>
              <a:t>$25 </a:t>
            </a:r>
            <a:r>
              <a:rPr lang="en-US" sz="2400" dirty="0">
                <a:latin typeface="Trade Gothic LT Std"/>
              </a:rPr>
              <a:t>application fee </a:t>
            </a:r>
            <a:r>
              <a:rPr lang="en-US" sz="1600" i="1" dirty="0">
                <a:latin typeface="Trade Gothic LT Std"/>
              </a:rPr>
              <a:t>– currently waived for Undergraduate Students!</a:t>
            </a:r>
            <a:endParaRPr lang="en-US" sz="2400" dirty="0">
              <a:latin typeface="Trade Gothic LT Std"/>
            </a:endParaRPr>
          </a:p>
          <a:p>
            <a:pPr marL="457200" indent="-457200">
              <a:buAutoNum type="arabicPeriod"/>
            </a:pPr>
            <a:endParaRPr lang="en-US" sz="2400" dirty="0">
              <a:latin typeface="Trade Gothic LT Std"/>
            </a:endParaRPr>
          </a:p>
          <a:p>
            <a:r>
              <a:rPr lang="en-US" sz="2400" dirty="0">
                <a:latin typeface="Trade Gothic LT Std"/>
              </a:rPr>
              <a:t>Submit all </a:t>
            </a:r>
            <a:r>
              <a:rPr lang="en-US" sz="2400" b="1" dirty="0">
                <a:latin typeface="Trade Gothic LT Std"/>
              </a:rPr>
              <a:t>Official Transcripts</a:t>
            </a:r>
            <a:r>
              <a:rPr lang="en-US" sz="2400" b="1" dirty="0">
                <a:solidFill>
                  <a:srgbClr val="E97726"/>
                </a:solidFill>
                <a:latin typeface="Trade Gothic LT Std"/>
              </a:rPr>
              <a:t> </a:t>
            </a:r>
            <a:r>
              <a:rPr lang="en-US" sz="2400" dirty="0">
                <a:latin typeface="Trade Gothic LT Std"/>
              </a:rPr>
              <a:t>to: </a:t>
            </a:r>
            <a:r>
              <a:rPr lang="en-US" sz="2400" b="1" dirty="0">
                <a:solidFill>
                  <a:srgbClr val="E97726"/>
                </a:solidFill>
                <a:latin typeface="Trade Gothic LT Std"/>
              </a:rPr>
              <a:t>apotranscripts@govst.edu </a:t>
            </a:r>
            <a:endParaRPr lang="en-US" sz="2400" b="1" dirty="0">
              <a:solidFill>
                <a:srgbClr val="E97726"/>
              </a:solidFill>
              <a:latin typeface="Trade Gothic LT Std" pitchFamily="2" charset="0"/>
            </a:endParaRPr>
          </a:p>
          <a:p>
            <a:endParaRPr lang="en-US" sz="2400" i="1" dirty="0">
              <a:latin typeface="Trade Gothic LT Std" pitchFamily="2" charset="0"/>
            </a:endParaRPr>
          </a:p>
          <a:p>
            <a:r>
              <a:rPr lang="en-US" sz="2400" dirty="0">
                <a:latin typeface="Trade Gothic LT Std"/>
              </a:rPr>
              <a:t>Check for </a:t>
            </a:r>
            <a:r>
              <a:rPr lang="en-US" sz="2400" b="1" dirty="0">
                <a:solidFill>
                  <a:srgbClr val="E97726"/>
                </a:solidFill>
                <a:latin typeface="Trade Gothic LT Std"/>
              </a:rPr>
              <a:t>additional </a:t>
            </a:r>
            <a:r>
              <a:rPr lang="en-US" sz="2400" dirty="0">
                <a:latin typeface="Trade Gothic LT Std"/>
              </a:rPr>
              <a:t>admission requirements</a:t>
            </a:r>
          </a:p>
          <a:p>
            <a:endParaRPr lang="en-US" sz="2000" u="sng" dirty="0">
              <a:latin typeface="Trade Gothic LT Std"/>
            </a:endParaRPr>
          </a:p>
          <a:p>
            <a:r>
              <a:rPr lang="en-US" sz="2000" u="sng" dirty="0">
                <a:latin typeface="Trade Gothic LT Std"/>
              </a:rPr>
              <a:t>Examples</a:t>
            </a:r>
            <a:r>
              <a:rPr lang="en-US" sz="2000" dirty="0">
                <a:latin typeface="Trade Gothic LT Std"/>
              </a:rPr>
              <a:t>: Social Work requires two Letters of Recommendation; Nursing requires RN Licensure. </a:t>
            </a:r>
            <a:endParaRPr lang="en-US" sz="1400" dirty="0">
              <a:latin typeface="Trade Gothic LT Std" pitchFamily="2" charset="0"/>
            </a:endParaRPr>
          </a:p>
        </p:txBody>
      </p:sp>
      <p:pic>
        <p:nvPicPr>
          <p:cNvPr id="2" name="Picture 4" descr="Qr code&#10;&#10;Description automatically generated">
            <a:extLst>
              <a:ext uri="{FF2B5EF4-FFF2-40B4-BE49-F238E27FC236}">
                <a16:creationId xmlns:a16="http://schemas.microsoft.com/office/drawing/2014/main" id="{5C4B420E-429A-3271-CA28-7BF67997BD8C}"/>
              </a:ext>
            </a:extLst>
          </p:cNvPr>
          <p:cNvPicPr>
            <a:picLocks noChangeAspect="1"/>
          </p:cNvPicPr>
          <p:nvPr/>
        </p:nvPicPr>
        <p:blipFill>
          <a:blip r:embed="rId3"/>
          <a:stretch>
            <a:fillRect/>
          </a:stretch>
        </p:blipFill>
        <p:spPr>
          <a:xfrm>
            <a:off x="9512060" y="2057400"/>
            <a:ext cx="2239993" cy="2239993"/>
          </a:xfrm>
          <a:prstGeom prst="rect">
            <a:avLst/>
          </a:prstGeom>
        </p:spPr>
      </p:pic>
      <p:sp>
        <p:nvSpPr>
          <p:cNvPr id="5" name="Arrow: Bent 4">
            <a:extLst>
              <a:ext uri="{FF2B5EF4-FFF2-40B4-BE49-F238E27FC236}">
                <a16:creationId xmlns:a16="http://schemas.microsoft.com/office/drawing/2014/main" id="{7A24218F-8E7E-D7A9-71E4-6098CE2883AD}"/>
              </a:ext>
            </a:extLst>
          </p:cNvPr>
          <p:cNvSpPr/>
          <p:nvPr/>
        </p:nvSpPr>
        <p:spPr>
          <a:xfrm rot="5400000">
            <a:off x="10204682" y="1481573"/>
            <a:ext cx="531962" cy="675735"/>
          </a:xfrm>
          <a:prstGeom prst="ben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6403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11228</TotalTime>
  <Words>1147</Words>
  <Application>Microsoft Office PowerPoint</Application>
  <PresentationFormat>Widescreen</PresentationFormat>
  <Paragraphs>220</Paragraphs>
  <Slides>36</Slides>
  <Notes>3</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Agency FB</vt:lpstr>
      <vt:lpstr>Arial</vt:lpstr>
      <vt:lpstr>Arial Narrow</vt:lpstr>
      <vt:lpstr>Calibri</vt:lpstr>
      <vt:lpstr>Calibri Light</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for 24-25- Banded Tuition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Berry, Craig</cp:lastModifiedBy>
  <cp:revision>731</cp:revision>
  <dcterms:created xsi:type="dcterms:W3CDTF">2020-03-20T15:51:18Z</dcterms:created>
  <dcterms:modified xsi:type="dcterms:W3CDTF">2026-02-27T18:25:07Z</dcterms:modified>
</cp:coreProperties>
</file>